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3" r:id="rId2"/>
    <p:sldId id="257" r:id="rId3"/>
    <p:sldId id="295" r:id="rId4"/>
    <p:sldId id="265" r:id="rId5"/>
    <p:sldId id="304" r:id="rId6"/>
    <p:sldId id="297" r:id="rId7"/>
    <p:sldId id="298" r:id="rId8"/>
    <p:sldId id="271" r:id="rId9"/>
    <p:sldId id="305" r:id="rId10"/>
    <p:sldId id="273" r:id="rId11"/>
    <p:sldId id="300" r:id="rId12"/>
    <p:sldId id="274" r:id="rId13"/>
    <p:sldId id="306" r:id="rId14"/>
    <p:sldId id="275" r:id="rId15"/>
    <p:sldId id="302" r:id="rId16"/>
    <p:sldId id="277" r:id="rId17"/>
    <p:sldId id="278" r:id="rId18"/>
    <p:sldId id="279" r:id="rId19"/>
    <p:sldId id="280" r:id="rId20"/>
    <p:sldId id="281" r:id="rId21"/>
    <p:sldId id="307" r:id="rId22"/>
    <p:sldId id="283" r:id="rId23"/>
    <p:sldId id="319" r:id="rId24"/>
    <p:sldId id="321" r:id="rId25"/>
    <p:sldId id="318" r:id="rId26"/>
    <p:sldId id="322" r:id="rId27"/>
    <p:sldId id="323" r:id="rId28"/>
    <p:sldId id="324" r:id="rId29"/>
    <p:sldId id="325" r:id="rId30"/>
    <p:sldId id="326" r:id="rId31"/>
    <p:sldId id="327" r:id="rId32"/>
    <p:sldId id="328" r:id="rId33"/>
    <p:sldId id="329" r:id="rId34"/>
    <p:sldId id="316" r:id="rId35"/>
    <p:sldId id="317" r:id="rId36"/>
    <p:sldId id="284" r:id="rId37"/>
    <p:sldId id="285" r:id="rId38"/>
    <p:sldId id="286" r:id="rId39"/>
    <p:sldId id="287" r:id="rId40"/>
    <p:sldId id="288" r:id="rId41"/>
    <p:sldId id="308" r:id="rId42"/>
    <p:sldId id="290" r:id="rId43"/>
    <p:sldId id="291" r:id="rId44"/>
    <p:sldId id="309" r:id="rId45"/>
    <p:sldId id="314" r:id="rId46"/>
    <p:sldId id="315" r:id="rId47"/>
    <p:sldId id="310" r:id="rId48"/>
    <p:sldId id="312"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514"/>
    <a:srgbClr val="1858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11" autoAdjust="0"/>
    <p:restoredTop sz="88612" autoAdjust="0"/>
  </p:normalViewPr>
  <p:slideViewPr>
    <p:cSldViewPr>
      <p:cViewPr>
        <p:scale>
          <a:sx n="71" d="100"/>
          <a:sy n="71" d="100"/>
        </p:scale>
        <p:origin x="-768" y="-1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C8015350-390E-4BC9-9554-E33654BF1836}" type="datetimeFigureOut">
              <a:rPr lang="en-US" smtClean="0"/>
              <a:t>1/20/2018</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265D31EA-9E60-4F89-ACBA-EC7189496A16}" type="slidenum">
              <a:rPr lang="en-US" smtClean="0"/>
              <a:t>‹#›</a:t>
            </a:fld>
            <a:endParaRPr lang="en-US"/>
          </a:p>
        </p:txBody>
      </p:sp>
    </p:spTree>
    <p:extLst>
      <p:ext uri="{BB962C8B-B14F-4D97-AF65-F5344CB8AC3E}">
        <p14:creationId xmlns:p14="http://schemas.microsoft.com/office/powerpoint/2010/main" val="178688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D31EA-9E60-4F89-ACBA-EC7189496A16}" type="slidenum">
              <a:rPr lang="en-US" smtClean="0"/>
              <a:t>16</a:t>
            </a:fld>
            <a:endParaRPr lang="en-US"/>
          </a:p>
        </p:txBody>
      </p:sp>
    </p:spTree>
    <p:extLst>
      <p:ext uri="{BB962C8B-B14F-4D97-AF65-F5344CB8AC3E}">
        <p14:creationId xmlns:p14="http://schemas.microsoft.com/office/powerpoint/2010/main" val="185656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D31EA-9E60-4F89-ACBA-EC7189496A16}" type="slidenum">
              <a:rPr lang="en-US" smtClean="0"/>
              <a:t>18</a:t>
            </a:fld>
            <a:endParaRPr lang="en-US"/>
          </a:p>
        </p:txBody>
      </p:sp>
    </p:spTree>
    <p:extLst>
      <p:ext uri="{BB962C8B-B14F-4D97-AF65-F5344CB8AC3E}">
        <p14:creationId xmlns:p14="http://schemas.microsoft.com/office/powerpoint/2010/main" val="17053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Trainer’s note –</a:t>
            </a:r>
            <a:r>
              <a:rPr lang="en-IN" b="1" dirty="0" smtClean="0">
                <a:solidFill>
                  <a:schemeClr val="dk1"/>
                </a:solidFill>
                <a:latin typeface="Arial" pitchFamily="34" charset="0"/>
                <a:ea typeface="Calibri"/>
                <a:cs typeface="Arial" pitchFamily="34" charset="0"/>
                <a:sym typeface="Calibri"/>
              </a:rPr>
              <a:t> Say</a:t>
            </a:r>
            <a:r>
              <a:rPr lang="en-IN" dirty="0" smtClean="0">
                <a:solidFill>
                  <a:schemeClr val="dk1"/>
                </a:solidFill>
                <a:latin typeface="Arial" pitchFamily="34" charset="0"/>
                <a:ea typeface="Calibri"/>
                <a:cs typeface="Arial" pitchFamily="34" charset="0"/>
                <a:sym typeface="Calibri"/>
              </a:rPr>
              <a:t> - It’s important to recognize that everyone encounters challenges in day-to-day living. Studies show that there is a direct co-relation between the mental well-being of employees and their productivity. Most often, personal/professional problems can impair an employee’s performance at work, resulting in lower</a:t>
            </a:r>
          </a:p>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productivity, strained relations with co-workers and frequent absences and misses at work. Sometimes</a:t>
            </a:r>
          </a:p>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having the opportunity to consult with a professional can be the key to achieving the results that one wants.</a:t>
            </a:r>
          </a:p>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We are pleased to share that </a:t>
            </a:r>
            <a:r>
              <a:rPr lang="en-IN" dirty="0" err="1" smtClean="0">
                <a:solidFill>
                  <a:schemeClr val="dk1"/>
                </a:solidFill>
                <a:latin typeface="Arial" pitchFamily="34" charset="0"/>
                <a:ea typeface="Calibri"/>
                <a:cs typeface="Arial" pitchFamily="34" charset="0"/>
                <a:sym typeface="Calibri"/>
              </a:rPr>
              <a:t>Santulan</a:t>
            </a:r>
            <a:r>
              <a:rPr lang="en-IN" dirty="0" smtClean="0">
                <a:solidFill>
                  <a:schemeClr val="dk1"/>
                </a:solidFill>
                <a:latin typeface="Arial" pitchFamily="34" charset="0"/>
                <a:ea typeface="Calibri"/>
                <a:cs typeface="Arial" pitchFamily="34" charset="0"/>
                <a:sym typeface="Calibri"/>
              </a:rPr>
              <a:t> will be our partner to deliver the EAP</a:t>
            </a:r>
          </a:p>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services for our organization. This program was initially launched as a pilot for our Delhi city team and it made an positive impact on employees who availed this service. Hence we are now enabling everyone in the company to reach out to </a:t>
            </a:r>
            <a:r>
              <a:rPr lang="en-IN" dirty="0" err="1" smtClean="0">
                <a:solidFill>
                  <a:schemeClr val="dk1"/>
                </a:solidFill>
                <a:latin typeface="Arial" pitchFamily="34" charset="0"/>
                <a:ea typeface="Calibri"/>
                <a:cs typeface="Arial" pitchFamily="34" charset="0"/>
                <a:sym typeface="Calibri"/>
              </a:rPr>
              <a:t>Santulan’s</a:t>
            </a:r>
            <a:r>
              <a:rPr lang="en-IN" dirty="0" smtClean="0">
                <a:solidFill>
                  <a:schemeClr val="dk1"/>
                </a:solidFill>
                <a:latin typeface="Arial" pitchFamily="34" charset="0"/>
                <a:ea typeface="Calibri"/>
                <a:cs typeface="Arial" pitchFamily="34" charset="0"/>
                <a:sym typeface="Calibri"/>
              </a:rPr>
              <a:t> counselling team for telephonic sessions. Please make use of this program to it’s fullest potential and leverage the expertise of </a:t>
            </a:r>
            <a:r>
              <a:rPr lang="en-IN" dirty="0" err="1" smtClean="0">
                <a:solidFill>
                  <a:schemeClr val="dk1"/>
                </a:solidFill>
                <a:latin typeface="Arial" pitchFamily="34" charset="0"/>
                <a:ea typeface="Calibri"/>
                <a:cs typeface="Arial" pitchFamily="34" charset="0"/>
                <a:sym typeface="Calibri"/>
              </a:rPr>
              <a:t>Santulan’s</a:t>
            </a:r>
            <a:r>
              <a:rPr lang="en-IN" dirty="0" smtClean="0">
                <a:solidFill>
                  <a:schemeClr val="dk1"/>
                </a:solidFill>
                <a:latin typeface="Arial" pitchFamily="34" charset="0"/>
                <a:ea typeface="Calibri"/>
                <a:cs typeface="Arial" pitchFamily="34" charset="0"/>
                <a:sym typeface="Calibri"/>
              </a:rPr>
              <a:t> counsellors. Basis the response and feedback from you, we would determine whether to roll out the EAP for the entire organization or not.</a:t>
            </a:r>
            <a:endParaRPr lang="en-US" dirty="0" smtClean="0">
              <a:solidFill>
                <a:schemeClr val="dk1"/>
              </a:solidFill>
              <a:latin typeface="Arial" pitchFamily="34" charset="0"/>
              <a:ea typeface="Calibri"/>
              <a:cs typeface="Arial" pitchFamily="34" charset="0"/>
              <a:sym typeface="Calibri"/>
            </a:endParaRPr>
          </a:p>
          <a:p>
            <a:endParaRPr lang="en-IN" dirty="0"/>
          </a:p>
        </p:txBody>
      </p:sp>
      <p:sp>
        <p:nvSpPr>
          <p:cNvPr id="4" name="Slide Number Placeholder 3"/>
          <p:cNvSpPr>
            <a:spLocks noGrp="1"/>
          </p:cNvSpPr>
          <p:nvPr>
            <p:ph type="sldNum" sz="quarter" idx="10"/>
          </p:nvPr>
        </p:nvSpPr>
        <p:spPr/>
        <p:txBody>
          <a:bodyPr/>
          <a:lstStyle/>
          <a:p>
            <a:fld id="{265D31EA-9E60-4F89-ACBA-EC7189496A16}" type="slidenum">
              <a:rPr lang="en-US" smtClean="0"/>
              <a:t>23</a:t>
            </a:fld>
            <a:endParaRPr lang="en-US"/>
          </a:p>
        </p:txBody>
      </p:sp>
    </p:spTree>
    <p:extLst>
      <p:ext uri="{BB962C8B-B14F-4D97-AF65-F5344CB8AC3E}">
        <p14:creationId xmlns:p14="http://schemas.microsoft.com/office/powerpoint/2010/main" val="1832840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364016" y="2340889"/>
            <a:ext cx="7463967" cy="1016635"/>
          </a:xfrm>
          <a:prstGeom prst="rect">
            <a:avLst/>
          </a:prstGeom>
        </p:spPr>
        <p:txBody>
          <a:bodyPr wrap="square" lIns="0" tIns="0" rIns="0" bIns="0">
            <a:spAutoFit/>
          </a:bodyPr>
          <a:lstStyle>
            <a:lvl1pPr>
              <a:defRPr sz="35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05358"/>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a:p>
        </p:txBody>
      </p:sp>
      <p:sp>
        <p:nvSpPr>
          <p:cNvPr id="19" name="bk object 19"/>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07567"/>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a:p>
        </p:txBody>
      </p:sp>
      <p:sp>
        <p:nvSpPr>
          <p:cNvPr id="19" name="bk object 19"/>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5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2192000" cy="605358"/>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a:p>
        </p:txBody>
      </p:sp>
      <p:sp>
        <p:nvSpPr>
          <p:cNvPr id="19" name="bk object 19"/>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a:p>
        </p:txBody>
      </p:sp>
      <p:sp>
        <p:nvSpPr>
          <p:cNvPr id="20" name="bk object 20"/>
          <p:cNvSpPr/>
          <p:nvPr/>
        </p:nvSpPr>
        <p:spPr>
          <a:xfrm>
            <a:off x="10401007" y="6272047"/>
            <a:ext cx="429717" cy="299847"/>
          </a:xfrm>
          <a:prstGeom prst="rect">
            <a:avLst/>
          </a:prstGeom>
          <a:blipFill>
            <a:blip r:embed="rId4" cstate="print"/>
            <a:stretch>
              <a:fillRect/>
            </a:stretch>
          </a:blipFill>
        </p:spPr>
        <p:txBody>
          <a:bodyPr wrap="square" lIns="0" tIns="0" rIns="0" bIns="0" rtlCol="0"/>
          <a:lstStyle/>
          <a:p>
            <a:endParaRPr/>
          </a:p>
        </p:txBody>
      </p:sp>
      <p:sp>
        <p:nvSpPr>
          <p:cNvPr id="21" name="bk object 21"/>
          <p:cNvSpPr/>
          <p:nvPr/>
        </p:nvSpPr>
        <p:spPr>
          <a:xfrm>
            <a:off x="10649102" y="6481366"/>
            <a:ext cx="53340" cy="53340"/>
          </a:xfrm>
          <a:custGeom>
            <a:avLst/>
            <a:gdLst/>
            <a:ahLst/>
            <a:cxnLst/>
            <a:rect l="l" t="t" r="r" b="b"/>
            <a:pathLst>
              <a:path w="53340" h="53340">
                <a:moveTo>
                  <a:pt x="26441" y="0"/>
                </a:moveTo>
                <a:lnTo>
                  <a:pt x="16148" y="2077"/>
                </a:lnTo>
                <a:lnTo>
                  <a:pt x="7743" y="7743"/>
                </a:lnTo>
                <a:lnTo>
                  <a:pt x="2077" y="16148"/>
                </a:lnTo>
                <a:lnTo>
                  <a:pt x="0" y="26441"/>
                </a:lnTo>
                <a:lnTo>
                  <a:pt x="2077" y="36734"/>
                </a:lnTo>
                <a:lnTo>
                  <a:pt x="7743" y="45138"/>
                </a:lnTo>
                <a:lnTo>
                  <a:pt x="16148" y="50805"/>
                </a:lnTo>
                <a:lnTo>
                  <a:pt x="26441" y="52882"/>
                </a:lnTo>
                <a:lnTo>
                  <a:pt x="36734" y="50805"/>
                </a:lnTo>
                <a:lnTo>
                  <a:pt x="45138" y="45138"/>
                </a:lnTo>
                <a:lnTo>
                  <a:pt x="50805" y="36734"/>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22" name="bk object 22"/>
          <p:cNvSpPr/>
          <p:nvPr/>
        </p:nvSpPr>
        <p:spPr>
          <a:xfrm>
            <a:off x="10413644" y="6396491"/>
            <a:ext cx="337185" cy="127000"/>
          </a:xfrm>
          <a:custGeom>
            <a:avLst/>
            <a:gdLst/>
            <a:ahLst/>
            <a:cxnLst/>
            <a:rect l="l" t="t" r="r" b="b"/>
            <a:pathLst>
              <a:path w="337184" h="127000">
                <a:moveTo>
                  <a:pt x="308493" y="78417"/>
                </a:moveTo>
                <a:lnTo>
                  <a:pt x="260553" y="78417"/>
                </a:lnTo>
                <a:lnTo>
                  <a:pt x="273354" y="81003"/>
                </a:lnTo>
                <a:lnTo>
                  <a:pt x="283810" y="88055"/>
                </a:lnTo>
                <a:lnTo>
                  <a:pt x="290860" y="98514"/>
                </a:lnTo>
                <a:lnTo>
                  <a:pt x="293446" y="111323"/>
                </a:lnTo>
                <a:lnTo>
                  <a:pt x="293412" y="116949"/>
                </a:lnTo>
                <a:lnTo>
                  <a:pt x="292087" y="122004"/>
                </a:lnTo>
                <a:lnTo>
                  <a:pt x="289712" y="126563"/>
                </a:lnTo>
                <a:lnTo>
                  <a:pt x="296818" y="126759"/>
                </a:lnTo>
                <a:lnTo>
                  <a:pt x="305479" y="126893"/>
                </a:lnTo>
                <a:lnTo>
                  <a:pt x="313797" y="126827"/>
                </a:lnTo>
                <a:lnTo>
                  <a:pt x="319874" y="126423"/>
                </a:lnTo>
                <a:lnTo>
                  <a:pt x="327431" y="125344"/>
                </a:lnTo>
                <a:lnTo>
                  <a:pt x="333362" y="112936"/>
                </a:lnTo>
                <a:lnTo>
                  <a:pt x="334441" y="102154"/>
                </a:lnTo>
                <a:lnTo>
                  <a:pt x="336727" y="97721"/>
                </a:lnTo>
                <a:lnTo>
                  <a:pt x="336778" y="88488"/>
                </a:lnTo>
                <a:lnTo>
                  <a:pt x="333973" y="81300"/>
                </a:lnTo>
                <a:lnTo>
                  <a:pt x="314477" y="81300"/>
                </a:lnTo>
                <a:lnTo>
                  <a:pt x="310527" y="79497"/>
                </a:lnTo>
                <a:lnTo>
                  <a:pt x="308493" y="78417"/>
                </a:lnTo>
                <a:close/>
              </a:path>
              <a:path w="337184" h="127000">
                <a:moveTo>
                  <a:pt x="301541" y="74645"/>
                </a:moveTo>
                <a:lnTo>
                  <a:pt x="9220" y="74645"/>
                </a:lnTo>
                <a:lnTo>
                  <a:pt x="22449" y="77316"/>
                </a:lnTo>
                <a:lnTo>
                  <a:pt x="33251" y="84597"/>
                </a:lnTo>
                <a:lnTo>
                  <a:pt x="40534" y="95396"/>
                </a:lnTo>
                <a:lnTo>
                  <a:pt x="43205" y="108618"/>
                </a:lnTo>
                <a:lnTo>
                  <a:pt x="43205" y="114282"/>
                </a:lnTo>
                <a:lnTo>
                  <a:pt x="41808" y="119616"/>
                </a:lnTo>
                <a:lnTo>
                  <a:pt x="39357" y="124315"/>
                </a:lnTo>
                <a:lnTo>
                  <a:pt x="231559" y="126880"/>
                </a:lnTo>
                <a:lnTo>
                  <a:pt x="229069" y="122245"/>
                </a:lnTo>
                <a:lnTo>
                  <a:pt x="227647" y="116949"/>
                </a:lnTo>
                <a:lnTo>
                  <a:pt x="227647" y="111323"/>
                </a:lnTo>
                <a:lnTo>
                  <a:pt x="230233" y="98514"/>
                </a:lnTo>
                <a:lnTo>
                  <a:pt x="237285" y="88055"/>
                </a:lnTo>
                <a:lnTo>
                  <a:pt x="247744" y="81003"/>
                </a:lnTo>
                <a:lnTo>
                  <a:pt x="260553" y="78417"/>
                </a:lnTo>
                <a:lnTo>
                  <a:pt x="308493" y="78417"/>
                </a:lnTo>
                <a:lnTo>
                  <a:pt x="304366" y="76228"/>
                </a:lnTo>
                <a:lnTo>
                  <a:pt x="301541" y="74645"/>
                </a:lnTo>
                <a:close/>
              </a:path>
              <a:path w="337184" h="127000">
                <a:moveTo>
                  <a:pt x="314353" y="63444"/>
                </a:moveTo>
                <a:lnTo>
                  <a:pt x="281762" y="63444"/>
                </a:lnTo>
                <a:lnTo>
                  <a:pt x="297480" y="63860"/>
                </a:lnTo>
                <a:lnTo>
                  <a:pt x="306352" y="64585"/>
                </a:lnTo>
                <a:lnTo>
                  <a:pt x="311648" y="66146"/>
                </a:lnTo>
                <a:lnTo>
                  <a:pt x="316636" y="69070"/>
                </a:lnTo>
                <a:lnTo>
                  <a:pt x="324548" y="74099"/>
                </a:lnTo>
                <a:lnTo>
                  <a:pt x="329946" y="79497"/>
                </a:lnTo>
                <a:lnTo>
                  <a:pt x="314477" y="81300"/>
                </a:lnTo>
                <a:lnTo>
                  <a:pt x="333973" y="81300"/>
                </a:lnTo>
                <a:lnTo>
                  <a:pt x="333907" y="81130"/>
                </a:lnTo>
                <a:lnTo>
                  <a:pt x="327136" y="73469"/>
                </a:lnTo>
                <a:lnTo>
                  <a:pt x="319340" y="66891"/>
                </a:lnTo>
                <a:lnTo>
                  <a:pt x="314353" y="63444"/>
                </a:lnTo>
                <a:close/>
              </a:path>
              <a:path w="337184" h="127000">
                <a:moveTo>
                  <a:pt x="89042" y="0"/>
                </a:moveTo>
                <a:lnTo>
                  <a:pt x="33489" y="6154"/>
                </a:lnTo>
                <a:lnTo>
                  <a:pt x="0" y="75928"/>
                </a:lnTo>
                <a:lnTo>
                  <a:pt x="2933" y="75103"/>
                </a:lnTo>
                <a:lnTo>
                  <a:pt x="6019" y="74645"/>
                </a:lnTo>
                <a:lnTo>
                  <a:pt x="301541" y="74645"/>
                </a:lnTo>
                <a:lnTo>
                  <a:pt x="281762" y="63444"/>
                </a:lnTo>
                <a:lnTo>
                  <a:pt x="314353" y="63444"/>
                </a:lnTo>
                <a:lnTo>
                  <a:pt x="256876" y="47507"/>
                </a:lnTo>
                <a:lnTo>
                  <a:pt x="224955" y="42286"/>
                </a:lnTo>
                <a:lnTo>
                  <a:pt x="221233" y="40127"/>
                </a:lnTo>
                <a:lnTo>
                  <a:pt x="205105" y="40127"/>
                </a:lnTo>
                <a:lnTo>
                  <a:pt x="102603" y="39530"/>
                </a:lnTo>
                <a:lnTo>
                  <a:pt x="31254" y="39492"/>
                </a:lnTo>
                <a:lnTo>
                  <a:pt x="20218" y="26589"/>
                </a:lnTo>
                <a:lnTo>
                  <a:pt x="25603" y="21826"/>
                </a:lnTo>
                <a:lnTo>
                  <a:pt x="44465" y="12517"/>
                </a:lnTo>
                <a:lnTo>
                  <a:pt x="67240" y="8580"/>
                </a:lnTo>
                <a:lnTo>
                  <a:pt x="86414" y="7824"/>
                </a:lnTo>
                <a:lnTo>
                  <a:pt x="155361" y="7824"/>
                </a:lnTo>
                <a:lnTo>
                  <a:pt x="126730" y="1820"/>
                </a:lnTo>
                <a:lnTo>
                  <a:pt x="89042" y="0"/>
                </a:lnTo>
                <a:close/>
              </a:path>
              <a:path w="337184" h="127000">
                <a:moveTo>
                  <a:pt x="158964" y="8580"/>
                </a:moveTo>
                <a:lnTo>
                  <a:pt x="102603" y="8580"/>
                </a:lnTo>
                <a:lnTo>
                  <a:pt x="122741" y="8712"/>
                </a:lnTo>
                <a:lnTo>
                  <a:pt x="135267" y="9640"/>
                </a:lnTo>
                <a:lnTo>
                  <a:pt x="175438" y="24498"/>
                </a:lnTo>
                <a:lnTo>
                  <a:pt x="205105" y="40127"/>
                </a:lnTo>
                <a:lnTo>
                  <a:pt x="221233" y="40127"/>
                </a:lnTo>
                <a:lnTo>
                  <a:pt x="218877" y="38759"/>
                </a:lnTo>
                <a:lnTo>
                  <a:pt x="205754" y="30448"/>
                </a:lnTo>
                <a:lnTo>
                  <a:pt x="186052" y="19695"/>
                </a:lnTo>
                <a:lnTo>
                  <a:pt x="160235" y="8847"/>
                </a:lnTo>
                <a:lnTo>
                  <a:pt x="158964" y="8580"/>
                </a:lnTo>
                <a:close/>
              </a:path>
              <a:path w="337184" h="127000">
                <a:moveTo>
                  <a:pt x="155361" y="7824"/>
                </a:moveTo>
                <a:lnTo>
                  <a:pt x="86414" y="7824"/>
                </a:lnTo>
                <a:lnTo>
                  <a:pt x="94475" y="8059"/>
                </a:lnTo>
                <a:lnTo>
                  <a:pt x="102603" y="39530"/>
                </a:lnTo>
                <a:lnTo>
                  <a:pt x="110718" y="39530"/>
                </a:lnTo>
                <a:lnTo>
                  <a:pt x="102603" y="8580"/>
                </a:lnTo>
                <a:lnTo>
                  <a:pt x="158964" y="8580"/>
                </a:lnTo>
                <a:lnTo>
                  <a:pt x="155361" y="7824"/>
                </a:lnTo>
                <a:close/>
              </a:path>
            </a:pathLst>
          </a:custGeom>
          <a:solidFill>
            <a:srgbClr val="FFFFFF"/>
          </a:solidFill>
        </p:spPr>
        <p:txBody>
          <a:bodyPr wrap="square" lIns="0" tIns="0" rIns="0" bIns="0" rtlCol="0"/>
          <a:lstStyle/>
          <a:p>
            <a:endParaRPr/>
          </a:p>
        </p:txBody>
      </p:sp>
      <p:sp>
        <p:nvSpPr>
          <p:cNvPr id="23" name="bk object 23"/>
          <p:cNvSpPr/>
          <p:nvPr/>
        </p:nvSpPr>
        <p:spPr>
          <a:xfrm>
            <a:off x="10404182" y="6478050"/>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24" name="bk object 24"/>
          <p:cNvSpPr/>
          <p:nvPr/>
        </p:nvSpPr>
        <p:spPr>
          <a:xfrm>
            <a:off x="11819178" y="6276070"/>
            <a:ext cx="60325" cy="28575"/>
          </a:xfrm>
          <a:custGeom>
            <a:avLst/>
            <a:gdLst/>
            <a:ahLst/>
            <a:cxnLst/>
            <a:rect l="l" t="t" r="r" b="b"/>
            <a:pathLst>
              <a:path w="60325" h="28575">
                <a:moveTo>
                  <a:pt x="35826" y="0"/>
                </a:moveTo>
                <a:lnTo>
                  <a:pt x="27419" y="0"/>
                </a:lnTo>
                <a:lnTo>
                  <a:pt x="25336" y="28257"/>
                </a:lnTo>
                <a:lnTo>
                  <a:pt x="30746" y="28257"/>
                </a:lnTo>
                <a:lnTo>
                  <a:pt x="31768" y="11747"/>
                </a:lnTo>
                <a:lnTo>
                  <a:pt x="31974" y="6756"/>
                </a:lnTo>
                <a:lnTo>
                  <a:pt x="31991" y="3746"/>
                </a:lnTo>
                <a:lnTo>
                  <a:pt x="37152" y="3746"/>
                </a:lnTo>
                <a:lnTo>
                  <a:pt x="35826" y="0"/>
                </a:lnTo>
                <a:close/>
              </a:path>
              <a:path w="60325" h="28575">
                <a:moveTo>
                  <a:pt x="57934" y="3746"/>
                </a:moveTo>
                <a:lnTo>
                  <a:pt x="52971" y="3746"/>
                </a:lnTo>
                <a:lnTo>
                  <a:pt x="53055" y="6235"/>
                </a:lnTo>
                <a:lnTo>
                  <a:pt x="53182" y="11747"/>
                </a:lnTo>
                <a:lnTo>
                  <a:pt x="54216" y="28257"/>
                </a:lnTo>
                <a:lnTo>
                  <a:pt x="59829" y="28257"/>
                </a:lnTo>
                <a:lnTo>
                  <a:pt x="57934" y="3746"/>
                </a:lnTo>
                <a:close/>
              </a:path>
              <a:path w="60325" h="28575">
                <a:moveTo>
                  <a:pt x="37152" y="3746"/>
                </a:moveTo>
                <a:lnTo>
                  <a:pt x="32296" y="3746"/>
                </a:lnTo>
                <a:lnTo>
                  <a:pt x="33756" y="9563"/>
                </a:lnTo>
                <a:lnTo>
                  <a:pt x="34277" y="11747"/>
                </a:lnTo>
                <a:lnTo>
                  <a:pt x="39357" y="27838"/>
                </a:lnTo>
                <a:lnTo>
                  <a:pt x="45173" y="27838"/>
                </a:lnTo>
                <a:lnTo>
                  <a:pt x="47399" y="20980"/>
                </a:lnTo>
                <a:lnTo>
                  <a:pt x="42583" y="20980"/>
                </a:lnTo>
                <a:lnTo>
                  <a:pt x="41338" y="16001"/>
                </a:lnTo>
                <a:lnTo>
                  <a:pt x="40716" y="13817"/>
                </a:lnTo>
                <a:lnTo>
                  <a:pt x="37152" y="3746"/>
                </a:lnTo>
                <a:close/>
              </a:path>
              <a:path w="60325" h="28575">
                <a:moveTo>
                  <a:pt x="57645" y="0"/>
                </a:moveTo>
                <a:lnTo>
                  <a:pt x="49542" y="0"/>
                </a:lnTo>
                <a:lnTo>
                  <a:pt x="44665" y="13919"/>
                </a:lnTo>
                <a:lnTo>
                  <a:pt x="44043" y="16001"/>
                </a:lnTo>
                <a:lnTo>
                  <a:pt x="43408" y="18389"/>
                </a:lnTo>
                <a:lnTo>
                  <a:pt x="42684" y="20980"/>
                </a:lnTo>
                <a:lnTo>
                  <a:pt x="47399" y="20980"/>
                </a:lnTo>
                <a:lnTo>
                  <a:pt x="51130" y="9461"/>
                </a:lnTo>
                <a:lnTo>
                  <a:pt x="51930" y="6235"/>
                </a:lnTo>
                <a:lnTo>
                  <a:pt x="52654" y="3746"/>
                </a:lnTo>
                <a:lnTo>
                  <a:pt x="57934" y="3746"/>
                </a:lnTo>
                <a:lnTo>
                  <a:pt x="57645" y="0"/>
                </a:lnTo>
                <a:close/>
              </a:path>
              <a:path w="60325" h="28575">
                <a:moveTo>
                  <a:pt x="14643" y="4673"/>
                </a:moveTo>
                <a:lnTo>
                  <a:pt x="9029" y="4673"/>
                </a:lnTo>
                <a:lnTo>
                  <a:pt x="9029" y="28257"/>
                </a:lnTo>
                <a:lnTo>
                  <a:pt x="14643" y="28257"/>
                </a:lnTo>
                <a:lnTo>
                  <a:pt x="14643" y="4673"/>
                </a:lnTo>
                <a:close/>
              </a:path>
              <a:path w="60325" h="28575">
                <a:moveTo>
                  <a:pt x="23672" y="0"/>
                </a:moveTo>
                <a:lnTo>
                  <a:pt x="0" y="0"/>
                </a:lnTo>
                <a:lnTo>
                  <a:pt x="0" y="4673"/>
                </a:lnTo>
                <a:lnTo>
                  <a:pt x="23672" y="4673"/>
                </a:lnTo>
                <a:lnTo>
                  <a:pt x="23672"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165790" y="2216568"/>
            <a:ext cx="3860418" cy="863600"/>
          </a:xfrm>
          <a:prstGeom prst="rect">
            <a:avLst/>
          </a:prstGeom>
        </p:spPr>
        <p:txBody>
          <a:bodyPr wrap="square" lIns="0" tIns="0" rIns="0" bIns="0">
            <a:spAutoFit/>
          </a:bodyPr>
          <a:lstStyle>
            <a:lvl1pPr>
              <a:defRPr sz="5500" b="0" i="0">
                <a:solidFill>
                  <a:schemeClr val="tx1"/>
                </a:solidFill>
                <a:latin typeface="Arial"/>
                <a:cs typeface="Arial"/>
              </a:defRPr>
            </a:lvl1pPr>
          </a:lstStyle>
          <a:p>
            <a:endParaRPr/>
          </a:p>
        </p:txBody>
      </p:sp>
      <p:sp>
        <p:nvSpPr>
          <p:cNvPr id="3" name="Holder 3"/>
          <p:cNvSpPr>
            <a:spLocks noGrp="1"/>
          </p:cNvSpPr>
          <p:nvPr>
            <p:ph type="body" idx="1"/>
          </p:nvPr>
        </p:nvSpPr>
        <p:spPr>
          <a:xfrm>
            <a:off x="805178" y="1227899"/>
            <a:ext cx="10581642" cy="4292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10879963" y="6243075"/>
            <a:ext cx="980440" cy="359409"/>
          </a:xfrm>
          <a:prstGeom prst="rect">
            <a:avLst/>
          </a:prstGeom>
        </p:spPr>
        <p:txBody>
          <a:bodyPr wrap="square" lIns="0" tIns="0" rIns="0" bIns="0">
            <a:spAutoFit/>
          </a:bodyPr>
          <a:lstStyle>
            <a:lvl1pPr>
              <a:defRPr sz="2200" b="1" i="1">
                <a:solidFill>
                  <a:srgbClr val="185889"/>
                </a:solidFill>
                <a:latin typeface="Calibri"/>
                <a:cs typeface="Calibri"/>
              </a:defRPr>
            </a:lvl1pPr>
          </a:lstStyle>
          <a:p>
            <a:pPr marL="12700">
              <a:lnSpc>
                <a:spcPct val="100000"/>
              </a:lnSpc>
            </a:pPr>
            <a:r>
              <a:rPr spc="80" dirty="0"/>
              <a:t>CARS</a:t>
            </a:r>
            <a:r>
              <a:rPr spc="80" dirty="0">
                <a:solidFill>
                  <a:srgbClr val="ED7514"/>
                </a:solidFill>
              </a:rPr>
              <a:t>24</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1/20/2018</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happay.in/" TargetMode="Externa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happay.in/" TargetMode="Externa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48.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mypay.myndsolution.com/Login.aspx" TargetMode="Externa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cars24.peoplestrong.com/altLogin.jsf" TargetMode="Externa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hyperlink" Target="https://cars24.slack.com/" TargetMode="External"/><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rive.google.com/drive/folders/0B9IyHZjykX-zcDd3ZGpXcjZKWlU" TargetMode="External"/><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7.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WELCOME-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7" y="0"/>
            <a:ext cx="12200467" cy="6858000"/>
          </a:xfrm>
          <a:prstGeom prst="rect">
            <a:avLst/>
          </a:prstGeom>
        </p:spPr>
      </p:pic>
      <p:sp>
        <p:nvSpPr>
          <p:cNvPr id="14" name="Rectangle 13"/>
          <p:cNvSpPr/>
          <p:nvPr/>
        </p:nvSpPr>
        <p:spPr>
          <a:xfrm>
            <a:off x="7924800" y="364391"/>
            <a:ext cx="4267200" cy="3293209"/>
          </a:xfrm>
          <a:prstGeom prst="rect">
            <a:avLst/>
          </a:prstGeom>
        </p:spPr>
        <p:txBody>
          <a:bodyPr wrap="square" anchor="ctr">
            <a:spAutoFit/>
          </a:bodyPr>
          <a:lstStyle/>
          <a:p>
            <a:pPr lvl="0">
              <a:buClr>
                <a:srgbClr val="FFFFFF"/>
              </a:buClr>
              <a:buSzPct val="25000"/>
            </a:pPr>
            <a:r>
              <a:rPr lang="en-US" sz="2800" dirty="0">
                <a:latin typeface="Arial" pitchFamily="34" charset="0"/>
                <a:ea typeface="Calibri"/>
                <a:cs typeface="Arial" pitchFamily="34" charset="0"/>
                <a:sym typeface="Calibri"/>
              </a:rPr>
              <a:t>We are glad to have you </a:t>
            </a:r>
            <a:endParaRPr lang="en-US" sz="2800" dirty="0" smtClean="0">
              <a:latin typeface="Arial" pitchFamily="34" charset="0"/>
              <a:ea typeface="Calibri"/>
              <a:cs typeface="Arial" pitchFamily="34" charset="0"/>
              <a:sym typeface="Calibri"/>
            </a:endParaRPr>
          </a:p>
          <a:p>
            <a:pPr lvl="0">
              <a:buClr>
                <a:srgbClr val="FFFFFF"/>
              </a:buClr>
              <a:buSzPct val="25000"/>
            </a:pPr>
            <a:r>
              <a:rPr lang="en-US" sz="2800" dirty="0" smtClean="0">
                <a:latin typeface="Arial" pitchFamily="34" charset="0"/>
                <a:ea typeface="Calibri"/>
                <a:cs typeface="Arial" pitchFamily="34" charset="0"/>
                <a:sym typeface="Calibri"/>
              </a:rPr>
              <a:t>as </a:t>
            </a:r>
            <a:r>
              <a:rPr lang="en-US" sz="2800" dirty="0">
                <a:latin typeface="Arial" pitchFamily="34" charset="0"/>
                <a:ea typeface="Calibri"/>
                <a:cs typeface="Arial" pitchFamily="34" charset="0"/>
                <a:sym typeface="Calibri"/>
              </a:rPr>
              <a:t>a new rider on the </a:t>
            </a:r>
            <a:endParaRPr lang="en-US" sz="2800" dirty="0" smtClean="0">
              <a:latin typeface="Arial" pitchFamily="34" charset="0"/>
              <a:ea typeface="Calibri"/>
              <a:cs typeface="Arial" pitchFamily="34" charset="0"/>
              <a:sym typeface="Calibri"/>
            </a:endParaRPr>
          </a:p>
          <a:p>
            <a:pPr lvl="0">
              <a:buClr>
                <a:srgbClr val="FFFFFF"/>
              </a:buClr>
              <a:buSzPct val="25000"/>
            </a:pPr>
            <a:r>
              <a:rPr lang="en-US" sz="2800" dirty="0" smtClean="0">
                <a:latin typeface="Arial" pitchFamily="34" charset="0"/>
                <a:ea typeface="Calibri"/>
                <a:cs typeface="Arial" pitchFamily="34" charset="0"/>
                <a:sym typeface="Calibri"/>
              </a:rPr>
              <a:t>happening </a:t>
            </a:r>
            <a:r>
              <a:rPr lang="en-US" sz="2800" dirty="0">
                <a:latin typeface="Arial" pitchFamily="34" charset="0"/>
                <a:ea typeface="Calibri"/>
                <a:cs typeface="Arial" pitchFamily="34" charset="0"/>
                <a:sym typeface="Calibri"/>
              </a:rPr>
              <a:t>track of </a:t>
            </a:r>
            <a:r>
              <a:rPr lang="en-US" sz="3600" b="1" dirty="0" smtClean="0">
                <a:solidFill>
                  <a:srgbClr val="185889"/>
                </a:solidFill>
                <a:ea typeface="Calibri"/>
                <a:cs typeface="Calibri"/>
                <a:sym typeface="Calibri"/>
              </a:rPr>
              <a:t>CARS</a:t>
            </a:r>
            <a:r>
              <a:rPr lang="en-US" sz="3600" b="1" i="1" spc="90" dirty="0" smtClean="0">
                <a:solidFill>
                  <a:srgbClr val="ED7514"/>
                </a:solidFill>
                <a:latin typeface="Calibri"/>
                <a:cs typeface="Calibri"/>
                <a:sym typeface="Calibri"/>
              </a:rPr>
              <a:t>24</a:t>
            </a:r>
            <a:r>
              <a:rPr lang="en-US" sz="3200" dirty="0" smtClean="0">
                <a:ea typeface="Calibri"/>
                <a:cs typeface="Calibri"/>
                <a:sym typeface="Calibri"/>
              </a:rPr>
              <a:t>.</a:t>
            </a:r>
          </a:p>
          <a:p>
            <a:pPr lvl="0">
              <a:buClr>
                <a:srgbClr val="FFFFFF"/>
              </a:buClr>
              <a:buSzPct val="25000"/>
            </a:pPr>
            <a:r>
              <a:rPr lang="en-US" sz="2800" dirty="0" smtClean="0">
                <a:latin typeface="Arial" pitchFamily="34" charset="0"/>
                <a:ea typeface="Calibri"/>
                <a:cs typeface="Arial" pitchFamily="34" charset="0"/>
                <a:sym typeface="Calibri"/>
              </a:rPr>
              <a:t>Fasten </a:t>
            </a:r>
            <a:r>
              <a:rPr lang="en-US" sz="2800" dirty="0">
                <a:latin typeface="Arial" pitchFamily="34" charset="0"/>
                <a:ea typeface="Calibri"/>
                <a:cs typeface="Arial" pitchFamily="34" charset="0"/>
                <a:sym typeface="Calibri"/>
              </a:rPr>
              <a:t>up your seat belt </a:t>
            </a:r>
            <a:endParaRPr lang="en-US" sz="2800" dirty="0" smtClean="0">
              <a:latin typeface="Arial" pitchFamily="34" charset="0"/>
              <a:ea typeface="Calibri"/>
              <a:cs typeface="Arial" pitchFamily="34" charset="0"/>
              <a:sym typeface="Calibri"/>
            </a:endParaRPr>
          </a:p>
          <a:p>
            <a:pPr lvl="0">
              <a:buClr>
                <a:srgbClr val="FFFFFF"/>
              </a:buClr>
              <a:buSzPct val="25000"/>
            </a:pPr>
            <a:r>
              <a:rPr lang="en-US" sz="2800" dirty="0" smtClean="0">
                <a:latin typeface="Arial" pitchFamily="34" charset="0"/>
                <a:ea typeface="Calibri"/>
                <a:cs typeface="Arial" pitchFamily="34" charset="0"/>
                <a:sym typeface="Calibri"/>
              </a:rPr>
              <a:t>because </a:t>
            </a:r>
            <a:r>
              <a:rPr lang="en-US" sz="2800" dirty="0">
                <a:latin typeface="Arial" pitchFamily="34" charset="0"/>
                <a:ea typeface="Calibri"/>
                <a:cs typeface="Arial" pitchFamily="34" charset="0"/>
                <a:sym typeface="Calibri"/>
              </a:rPr>
              <a:t>it’s going </a:t>
            </a:r>
            <a:r>
              <a:rPr lang="en-US" sz="2800" dirty="0" smtClean="0">
                <a:latin typeface="Arial" pitchFamily="34" charset="0"/>
                <a:ea typeface="Calibri"/>
                <a:cs typeface="Arial" pitchFamily="34" charset="0"/>
                <a:sym typeface="Calibri"/>
              </a:rPr>
              <a:t>to be</a:t>
            </a:r>
          </a:p>
          <a:p>
            <a:pPr lvl="0">
              <a:buClr>
                <a:srgbClr val="FFFFFF"/>
              </a:buClr>
              <a:buSzPct val="25000"/>
            </a:pPr>
            <a:r>
              <a:rPr lang="en-US" sz="2800" dirty="0" smtClean="0">
                <a:latin typeface="Arial" pitchFamily="34" charset="0"/>
                <a:ea typeface="Calibri"/>
                <a:cs typeface="Arial" pitchFamily="34" charset="0"/>
                <a:sym typeface="Calibri"/>
              </a:rPr>
              <a:t>a </a:t>
            </a:r>
            <a:r>
              <a:rPr lang="en-US" sz="2800" dirty="0">
                <a:latin typeface="Arial" pitchFamily="34" charset="0"/>
                <a:ea typeface="Calibri"/>
                <a:cs typeface="Arial" pitchFamily="34" charset="0"/>
                <a:sym typeface="Calibri"/>
              </a:rPr>
              <a:t>rocking ride</a:t>
            </a:r>
            <a:r>
              <a:rPr lang="en-US" sz="3200" dirty="0">
                <a:latin typeface="Roboto"/>
                <a:ea typeface="Calibri"/>
                <a:cs typeface="Calibri"/>
                <a:sym typeface="Calibri"/>
              </a:rPr>
              <a:t>. </a:t>
            </a:r>
          </a:p>
        </p:txBody>
      </p:sp>
    </p:spTree>
    <p:extLst>
      <p:ext uri="{BB962C8B-B14F-4D97-AF65-F5344CB8AC3E}">
        <p14:creationId xmlns:p14="http://schemas.microsoft.com/office/powerpoint/2010/main" val="3221738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download images\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721"/>
          <a:stretch/>
        </p:blipFill>
        <p:spPr bwMode="auto">
          <a:xfrm>
            <a:off x="2045" y="0"/>
            <a:ext cx="121894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449"/>
          <p:cNvSpPr txBox="1"/>
          <p:nvPr/>
        </p:nvSpPr>
        <p:spPr>
          <a:xfrm>
            <a:off x="304799" y="810618"/>
            <a:ext cx="11757861" cy="5132982"/>
          </a:xfrm>
          <a:prstGeom prst="rect">
            <a:avLst/>
          </a:prstGeom>
          <a:noFill/>
          <a:ln>
            <a:noFill/>
          </a:ln>
        </p:spPr>
        <p:txBody>
          <a:bodyPr wrap="square" lIns="91425" tIns="91425" rIns="91425" bIns="91425" anchor="t" anchorCtr="0">
            <a:noAutofit/>
          </a:bodyPr>
          <a:lstStyle/>
          <a:p>
            <a:pPr lvl="0">
              <a:lnSpc>
                <a:spcPct val="110000"/>
              </a:lnSpc>
              <a:buClr>
                <a:schemeClr val="dk1"/>
              </a:buClr>
              <a:buSzPct val="61111"/>
            </a:pPr>
            <a:r>
              <a:rPr lang="en-US" sz="2000" dirty="0" smtClean="0">
                <a:latin typeface="Arial" pitchFamily="34" charset="0"/>
                <a:ea typeface="Calibri"/>
                <a:cs typeface="Arial" pitchFamily="34" charset="0"/>
                <a:sym typeface="Calibri"/>
              </a:rPr>
              <a:t>A reflection </a:t>
            </a:r>
            <a:r>
              <a:rPr lang="en-US" sz="2000" dirty="0">
                <a:latin typeface="Arial" pitchFamily="34" charset="0"/>
                <a:ea typeface="Calibri"/>
                <a:cs typeface="Arial" pitchFamily="34" charset="0"/>
                <a:sym typeface="Calibri"/>
              </a:rPr>
              <a:t>called “</a:t>
            </a:r>
            <a:r>
              <a:rPr lang="en-US" sz="2000" i="1" dirty="0">
                <a:latin typeface="Arial" pitchFamily="34" charset="0"/>
                <a:ea typeface="Calibri"/>
                <a:cs typeface="Arial" pitchFamily="34" charset="0"/>
                <a:sym typeface="Calibri"/>
              </a:rPr>
              <a:t>Just Like Me</a:t>
            </a:r>
            <a:r>
              <a:rPr lang="en-US" sz="2000" dirty="0">
                <a:latin typeface="Arial" pitchFamily="34" charset="0"/>
                <a:ea typeface="Calibri"/>
                <a:cs typeface="Arial" pitchFamily="34" charset="0"/>
                <a:sym typeface="Calibri"/>
              </a:rPr>
              <a:t>”, which asks you to consider</a:t>
            </a:r>
            <a:r>
              <a:rPr lang="en-US" sz="2000" dirty="0" smtClean="0">
                <a:latin typeface="Arial" pitchFamily="34" charset="0"/>
                <a:ea typeface="Calibri"/>
                <a:cs typeface="Arial" pitchFamily="34" charset="0"/>
                <a:sym typeface="Calibri"/>
              </a:rPr>
              <a:t>:</a:t>
            </a:r>
            <a:endParaRPr lang="en-US" sz="2000" dirty="0">
              <a:latin typeface="Arial" pitchFamily="34" charset="0"/>
              <a:ea typeface="Calibri"/>
              <a:cs typeface="Arial" pitchFamily="34" charset="0"/>
              <a:sym typeface="Calibri"/>
            </a:endParaRPr>
          </a:p>
          <a:p>
            <a:pPr lvl="0">
              <a:lnSpc>
                <a:spcPct val="110000"/>
              </a:lnSpc>
              <a:buClr>
                <a:schemeClr val="dk1"/>
              </a:buClr>
            </a:pPr>
            <a:endParaRPr lang="en-US" sz="2000" dirty="0">
              <a:latin typeface="Arial" pitchFamily="34" charset="0"/>
              <a:ea typeface="Calibri"/>
              <a:cs typeface="Arial" pitchFamily="34" charset="0"/>
              <a:sym typeface="Calibri"/>
            </a:endParaRPr>
          </a:p>
          <a:p>
            <a:pPr lvl="0">
              <a:lnSpc>
                <a:spcPct val="130000"/>
              </a:lnSpc>
              <a:buClr>
                <a:schemeClr val="dk1"/>
              </a:buClr>
              <a:buSzPct val="61111"/>
            </a:pPr>
            <a:r>
              <a:rPr lang="en-US" sz="2000" dirty="0">
                <a:latin typeface="Arial" pitchFamily="34" charset="0"/>
                <a:ea typeface="Calibri"/>
                <a:cs typeface="Arial" pitchFamily="34" charset="0"/>
                <a:sym typeface="Calibri"/>
              </a:rPr>
              <a:t>This person has beliefs, perspectives, and opinions, </a:t>
            </a:r>
            <a:r>
              <a:rPr lang="en-US" sz="2000" i="1" dirty="0">
                <a:latin typeface="Arial" pitchFamily="34" charset="0"/>
                <a:ea typeface="Calibri"/>
                <a:cs typeface="Arial" pitchFamily="34" charset="0"/>
                <a:sym typeface="Calibri"/>
              </a:rPr>
              <a:t>just like me.</a:t>
            </a:r>
          </a:p>
          <a:p>
            <a:pPr lvl="0">
              <a:lnSpc>
                <a:spcPct val="130000"/>
              </a:lnSpc>
              <a:buClr>
                <a:schemeClr val="dk1"/>
              </a:buClr>
              <a:buSzPct val="61111"/>
            </a:pPr>
            <a:r>
              <a:rPr lang="en-US" sz="2000" dirty="0">
                <a:latin typeface="Arial" pitchFamily="34" charset="0"/>
                <a:ea typeface="Calibri"/>
                <a:cs typeface="Arial" pitchFamily="34" charset="0"/>
                <a:sym typeface="Calibri"/>
              </a:rPr>
              <a:t>This person has hopes, anxieties, and vulnerabilities, </a:t>
            </a:r>
            <a:r>
              <a:rPr lang="en-US" sz="2000" i="1" dirty="0">
                <a:latin typeface="Arial" pitchFamily="34" charset="0"/>
                <a:ea typeface="Calibri"/>
                <a:cs typeface="Arial" pitchFamily="34" charset="0"/>
                <a:sym typeface="Calibri"/>
              </a:rPr>
              <a:t>just like me.</a:t>
            </a:r>
          </a:p>
          <a:p>
            <a:pPr lvl="0">
              <a:lnSpc>
                <a:spcPct val="130000"/>
              </a:lnSpc>
              <a:buClr>
                <a:schemeClr val="dk1"/>
              </a:buClr>
              <a:buSzPct val="61111"/>
            </a:pPr>
            <a:r>
              <a:rPr lang="en-US" sz="2000" dirty="0">
                <a:latin typeface="Arial" pitchFamily="34" charset="0"/>
                <a:ea typeface="Calibri"/>
                <a:cs typeface="Arial" pitchFamily="34" charset="0"/>
                <a:sym typeface="Calibri"/>
              </a:rPr>
              <a:t>This person has friends, family, and perhaps children who love them, </a:t>
            </a:r>
            <a:r>
              <a:rPr lang="en-US" sz="2000" i="1" dirty="0">
                <a:latin typeface="Arial" pitchFamily="34" charset="0"/>
                <a:ea typeface="Calibri"/>
                <a:cs typeface="Arial" pitchFamily="34" charset="0"/>
                <a:sym typeface="Calibri"/>
              </a:rPr>
              <a:t>just like me.</a:t>
            </a:r>
          </a:p>
          <a:p>
            <a:pPr lvl="0">
              <a:lnSpc>
                <a:spcPct val="130000"/>
              </a:lnSpc>
              <a:buClr>
                <a:schemeClr val="dk1"/>
              </a:buClr>
              <a:buSzPct val="61111"/>
            </a:pPr>
            <a:r>
              <a:rPr lang="en-US" sz="2000" dirty="0">
                <a:latin typeface="Arial" pitchFamily="34" charset="0"/>
                <a:ea typeface="Calibri"/>
                <a:cs typeface="Arial" pitchFamily="34" charset="0"/>
                <a:sym typeface="Calibri"/>
              </a:rPr>
              <a:t>This person wants to feel respected, appreciated, and competent, </a:t>
            </a:r>
            <a:r>
              <a:rPr lang="en-US" sz="2000" i="1" dirty="0">
                <a:latin typeface="Arial" pitchFamily="34" charset="0"/>
                <a:ea typeface="Calibri"/>
                <a:cs typeface="Arial" pitchFamily="34" charset="0"/>
                <a:sym typeface="Calibri"/>
              </a:rPr>
              <a:t>just like me.</a:t>
            </a:r>
          </a:p>
          <a:p>
            <a:pPr lvl="0">
              <a:lnSpc>
                <a:spcPct val="130000"/>
              </a:lnSpc>
            </a:pPr>
            <a:r>
              <a:rPr lang="en-US" sz="2000" dirty="0">
                <a:latin typeface="Arial" pitchFamily="34" charset="0"/>
                <a:ea typeface="Calibri"/>
                <a:cs typeface="Arial" pitchFamily="34" charset="0"/>
                <a:sym typeface="Calibri"/>
              </a:rPr>
              <a:t>This person wishes for peace, joy, and happiness, </a:t>
            </a:r>
            <a:r>
              <a:rPr lang="en-US" sz="2000" i="1" dirty="0">
                <a:latin typeface="Arial" pitchFamily="34" charset="0"/>
                <a:ea typeface="Calibri"/>
                <a:cs typeface="Arial" pitchFamily="34" charset="0"/>
                <a:sym typeface="Calibri"/>
              </a:rPr>
              <a:t>just like me</a:t>
            </a:r>
            <a:r>
              <a:rPr lang="en-US" sz="2000" i="1" dirty="0" smtClean="0">
                <a:latin typeface="Arial" pitchFamily="34" charset="0"/>
                <a:ea typeface="Calibri"/>
                <a:cs typeface="Arial" pitchFamily="34" charset="0"/>
                <a:sym typeface="Calibri"/>
              </a:rPr>
              <a:t>.</a:t>
            </a:r>
          </a:p>
          <a:p>
            <a:pPr lvl="0">
              <a:lnSpc>
                <a:spcPct val="130000"/>
              </a:lnSpc>
            </a:pPr>
            <a:endParaRPr lang="en-US" sz="2000" i="1" dirty="0">
              <a:latin typeface="Arial" pitchFamily="34" charset="0"/>
              <a:ea typeface="Calibri"/>
              <a:cs typeface="Arial" pitchFamily="34" charset="0"/>
              <a:sym typeface="Calibri"/>
            </a:endParaRPr>
          </a:p>
          <a:p>
            <a:r>
              <a:rPr lang="en-US" sz="2000" dirty="0">
                <a:latin typeface="+mj-lt"/>
                <a:ea typeface="Blogger Sans Medium" pitchFamily="50" charset="0"/>
                <a:cs typeface="Arial" pitchFamily="34" charset="0"/>
              </a:rPr>
              <a:t>We should help each other at workplace like our family because that makes a workplace a happy workplace and you are the best judge to decide that what ideal behavior will help in building such robust </a:t>
            </a:r>
            <a:r>
              <a:rPr lang="en-US" sz="2000" dirty="0" smtClean="0">
                <a:latin typeface="+mj-lt"/>
                <a:ea typeface="Blogger Sans Medium" pitchFamily="50" charset="0"/>
                <a:cs typeface="Arial" pitchFamily="34" charset="0"/>
              </a:rPr>
              <a:t>culture </a:t>
            </a:r>
            <a:r>
              <a:rPr lang="en-US" sz="2000" dirty="0" smtClean="0">
                <a:latin typeface="+mj-lt"/>
                <a:ea typeface="Blogger Sans Medium" pitchFamily="50" charset="0"/>
                <a:cs typeface="Arial" pitchFamily="34" charset="0"/>
                <a:sym typeface="Wingdings" pitchFamily="2" charset="2"/>
              </a:rPr>
              <a:t></a:t>
            </a:r>
            <a:endParaRPr lang="en-US" sz="2000" dirty="0">
              <a:latin typeface="+mj-lt"/>
              <a:ea typeface="Blogger Sans Medium" pitchFamily="50" charset="0"/>
              <a:cs typeface="Arial" pitchFamily="34" charset="0"/>
            </a:endParaRPr>
          </a:p>
        </p:txBody>
      </p:sp>
      <p:sp>
        <p:nvSpPr>
          <p:cNvPr id="27" name="object 3"/>
          <p:cNvSpPr/>
          <p:nvPr/>
        </p:nvSpPr>
        <p:spPr>
          <a:xfrm>
            <a:off x="0" y="0"/>
            <a:ext cx="12192000" cy="607567"/>
          </a:xfrm>
          <a:prstGeom prst="rect">
            <a:avLst/>
          </a:prstGeom>
          <a:blipFill>
            <a:blip r:embed="rId3" cstate="print"/>
            <a:stretch>
              <a:fillRect/>
            </a:stretch>
          </a:blipFill>
        </p:spPr>
        <p:txBody>
          <a:bodyPr wrap="square" lIns="0" tIns="0" rIns="0" bIns="0" rtlCol="0"/>
          <a:lstStyle/>
          <a:p>
            <a:endParaRPr/>
          </a:p>
        </p:txBody>
      </p:sp>
      <p:sp>
        <p:nvSpPr>
          <p:cNvPr id="28" name="object 4"/>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a:latin typeface="Arial" pitchFamily="34" charset="0"/>
              <a:cs typeface="Arial" pitchFamily="34" charset="0"/>
            </a:endParaRPr>
          </a:p>
        </p:txBody>
      </p:sp>
      <p:sp>
        <p:nvSpPr>
          <p:cNvPr id="29" name="object 5"/>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a:p>
        </p:txBody>
      </p:sp>
      <p:sp>
        <p:nvSpPr>
          <p:cNvPr id="32" name="Shape 442"/>
          <p:cNvSpPr txBox="1"/>
          <p:nvPr/>
        </p:nvSpPr>
        <p:spPr>
          <a:xfrm>
            <a:off x="0" y="0"/>
            <a:ext cx="71628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800" spc="-100" dirty="0" smtClean="0">
                <a:solidFill>
                  <a:schemeClr val="bg1"/>
                </a:solidFill>
                <a:latin typeface="Arial" pitchFamily="34" charset="0"/>
                <a:cs typeface="Arial" pitchFamily="34" charset="0"/>
                <a:sym typeface="Calibri"/>
              </a:rPr>
              <a:t>Just Like Me : </a:t>
            </a:r>
            <a:r>
              <a:rPr lang="en-US" sz="2400" spc="-100" dirty="0" smtClean="0">
                <a:solidFill>
                  <a:schemeClr val="bg1"/>
                </a:solidFill>
                <a:latin typeface="Arial" pitchFamily="34" charset="0"/>
                <a:cs typeface="Arial" pitchFamily="34" charset="0"/>
                <a:sym typeface="Calibri"/>
              </a:rPr>
              <a:t>It Is Important To Respect Each Other </a:t>
            </a:r>
            <a:endParaRPr lang="en-US" sz="2400" b="1" i="0" u="none" strike="noStrike" cap="none" spc="-100" dirty="0">
              <a:solidFill>
                <a:schemeClr val="bg1"/>
              </a:solidFill>
              <a:latin typeface="Arial" pitchFamily="34" charset="0"/>
              <a:ea typeface="Calibri"/>
              <a:cs typeface="Arial" pitchFamily="34" charset="0"/>
              <a:sym typeface="Calibri"/>
            </a:endParaRPr>
          </a:p>
        </p:txBody>
      </p:sp>
      <p:sp>
        <p:nvSpPr>
          <p:cNvPr id="18" name="Rectangle 1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10</a:t>
            </a:r>
            <a:endParaRPr lang="en-US" sz="2000" dirty="0">
              <a:solidFill>
                <a:schemeClr val="bg1"/>
              </a:solidFill>
              <a:cs typeface="Calibri"/>
            </a:endParaRPr>
          </a:p>
        </p:txBody>
      </p:sp>
      <p:sp>
        <p:nvSpPr>
          <p:cNvPr id="14" name="Rectangle 13"/>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015195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11</a:t>
            </a:r>
            <a:endParaRPr lang="en-US" sz="2000" dirty="0">
              <a:solidFill>
                <a:schemeClr val="bg1"/>
              </a:solidFill>
              <a:cs typeface="Calibri"/>
            </a:endParaRPr>
          </a:p>
        </p:txBody>
      </p:sp>
      <p:sp>
        <p:nvSpPr>
          <p:cNvPr id="14" name="Shape 442"/>
          <p:cNvSpPr txBox="1"/>
          <p:nvPr/>
        </p:nvSpPr>
        <p:spPr>
          <a:xfrm>
            <a:off x="-76200" y="0"/>
            <a:ext cx="70104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spc="-60" dirty="0" smtClean="0">
                <a:solidFill>
                  <a:schemeClr val="bg1"/>
                </a:solidFill>
                <a:latin typeface="Arial" pitchFamily="34" charset="0"/>
                <a:cs typeface="Arial" pitchFamily="34" charset="0"/>
                <a:sym typeface="Calibri"/>
              </a:rPr>
              <a:t> To Build Up This Culture : Few Do’s &amp; Don’ts  Are </a:t>
            </a:r>
            <a:endParaRPr lang="en-US" sz="2400" b="1" i="0" u="none" strike="noStrike" cap="none" spc="-60" dirty="0">
              <a:solidFill>
                <a:schemeClr val="bg1"/>
              </a:solidFill>
              <a:latin typeface="Arial" pitchFamily="34" charset="0"/>
              <a:ea typeface="Calibri"/>
              <a:cs typeface="Arial" pitchFamily="34" charset="0"/>
              <a:sym typeface="Calibri"/>
            </a:endParaRPr>
          </a:p>
        </p:txBody>
      </p:sp>
      <p:sp>
        <p:nvSpPr>
          <p:cNvPr id="3" name="Rectangle 2"/>
          <p:cNvSpPr/>
          <p:nvPr/>
        </p:nvSpPr>
        <p:spPr>
          <a:xfrm>
            <a:off x="7684670" y="5188803"/>
            <a:ext cx="4354930" cy="830997"/>
          </a:xfrm>
          <a:prstGeom prst="rect">
            <a:avLst/>
          </a:prstGeom>
        </p:spPr>
        <p:txBody>
          <a:bodyPr wrap="square">
            <a:spAutoFit/>
          </a:bodyPr>
          <a:lstStyle/>
          <a:p>
            <a:pPr algn="ctr" fontAlgn="base"/>
            <a:r>
              <a:rPr lang="en-US" sz="2400" i="1" dirty="0">
                <a:latin typeface="Arial" pitchFamily="34" charset="0"/>
                <a:ea typeface="Roboto" charset="0"/>
                <a:cs typeface="Arial" pitchFamily="34" charset="0"/>
              </a:rPr>
              <a:t>We would love to hear more from you…...</a:t>
            </a:r>
          </a:p>
        </p:txBody>
      </p:sp>
      <p:graphicFrame>
        <p:nvGraphicFramePr>
          <p:cNvPr id="17" name="Table 16"/>
          <p:cNvGraphicFramePr>
            <a:graphicFrameLocks noGrp="1"/>
          </p:cNvGraphicFramePr>
          <p:nvPr>
            <p:extLst>
              <p:ext uri="{D42A27DB-BD31-4B8C-83A1-F6EECF244321}">
                <p14:modId xmlns:p14="http://schemas.microsoft.com/office/powerpoint/2010/main" val="1018568450"/>
              </p:ext>
            </p:extLst>
          </p:nvPr>
        </p:nvGraphicFramePr>
        <p:xfrm>
          <a:off x="609600" y="914400"/>
          <a:ext cx="6718110" cy="5039587"/>
        </p:xfrm>
        <a:graphic>
          <a:graphicData uri="http://schemas.openxmlformats.org/drawingml/2006/table">
            <a:tbl>
              <a:tblPr>
                <a:effectLst>
                  <a:outerShdw blurRad="50800" dist="38100" dir="5400000" algn="t" rotWithShape="0">
                    <a:prstClr val="black">
                      <a:alpha val="40000"/>
                    </a:prstClr>
                  </a:outerShdw>
                </a:effectLst>
                <a:tableStyleId>{22838BEF-8BB2-4498-84A7-C5851F593DF1}</a:tableStyleId>
              </a:tblPr>
              <a:tblGrid>
                <a:gridCol w="3200400">
                  <a:extLst>
                    <a:ext uri="{9D8B030D-6E8A-4147-A177-3AD203B41FA5}">
                      <a16:colId xmlns:a16="http://schemas.microsoft.com/office/drawing/2014/main" xmlns="" val="532265120"/>
                    </a:ext>
                  </a:extLst>
                </a:gridCol>
                <a:gridCol w="3517710">
                  <a:extLst>
                    <a:ext uri="{9D8B030D-6E8A-4147-A177-3AD203B41FA5}">
                      <a16:colId xmlns:a16="http://schemas.microsoft.com/office/drawing/2014/main" xmlns="" val="4268604787"/>
                    </a:ext>
                  </a:extLst>
                </a:gridCol>
              </a:tblGrid>
              <a:tr h="625642">
                <a:tc>
                  <a:txBody>
                    <a:bodyPr/>
                    <a:lstStyle/>
                    <a:p>
                      <a:pPr algn="ctr" rtl="0" fontAlgn="ctr"/>
                      <a:r>
                        <a:rPr lang="en-IN" sz="1600" b="1" u="none" strike="noStrike" dirty="0" smtClean="0">
                          <a:solidFill>
                            <a:schemeClr val="bg1"/>
                          </a:solidFill>
                          <a:effectLst/>
                          <a:latin typeface="Arial" pitchFamily="34" charset="0"/>
                          <a:cs typeface="Arial" pitchFamily="34" charset="0"/>
                        </a:rPr>
                        <a:t>DO’S</a:t>
                      </a:r>
                      <a:endParaRPr lang="en-IN" sz="1600" b="1" i="0" u="none" strike="noStrike" dirty="0">
                        <a:solidFill>
                          <a:schemeClr val="bg1"/>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5889"/>
                    </a:solidFill>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solidFill>
                            <a:schemeClr val="bg1"/>
                          </a:solidFill>
                          <a:latin typeface="Arial" pitchFamily="34" charset="0"/>
                          <a:cs typeface="Arial" pitchFamily="34" charset="0"/>
                        </a:rPr>
                        <a:t>DON’TS</a:t>
                      </a:r>
                      <a:endParaRPr lang="en-US" sz="1600" b="1" u="none" strike="noStrike" cap="none" dirty="0">
                        <a:solidFill>
                          <a:schemeClr val="bg1"/>
                        </a:solidFill>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5889"/>
                    </a:solidFill>
                  </a:tcPr>
                </a:tc>
                <a:extLst>
                  <a:ext uri="{0D108BD9-81ED-4DB2-BD59-A6C34878D82A}">
                    <a16:rowId xmlns:a16="http://schemas.microsoft.com/office/drawing/2014/main" xmlns="" val="4268025720"/>
                  </a:ext>
                </a:extLst>
              </a:tr>
              <a:tr h="547437">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  Lead by merit</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  Not</a:t>
                      </a:r>
                      <a:r>
                        <a:rPr lang="en-US" sz="1600" b="0" u="none" strike="noStrike" cap="none" baseline="0" dirty="0" smtClean="0">
                          <a:latin typeface="Arial" pitchFamily="34" charset="0"/>
                          <a:cs typeface="Arial" pitchFamily="34" charset="0"/>
                        </a:rPr>
                        <a:t> by authority</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9662883"/>
                  </a:ext>
                </a:extLst>
              </a:tr>
              <a:tr h="1329489">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Listen</a:t>
                      </a:r>
                      <a:r>
                        <a:rPr lang="en-US" sz="1600" b="0" u="none" strike="noStrike" cap="none" baseline="0" dirty="0" smtClean="0">
                          <a:latin typeface="Arial" pitchFamily="34" charset="0"/>
                          <a:cs typeface="Arial" pitchFamily="34" charset="0"/>
                        </a:rPr>
                        <a:t> to all opinions/inputs and promote innovation</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Don’t</a:t>
                      </a:r>
                      <a:r>
                        <a:rPr lang="en-US" sz="1600" b="0" u="none" strike="noStrike" cap="none" baseline="0" dirty="0" smtClean="0">
                          <a:latin typeface="Arial" pitchFamily="34" charset="0"/>
                          <a:cs typeface="Arial" pitchFamily="34" charset="0"/>
                        </a:rPr>
                        <a:t> penalize failure/judge</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8506187"/>
                  </a:ext>
                </a:extLst>
              </a:tr>
              <a:tr h="545432">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Disagree</a:t>
                      </a:r>
                      <a:r>
                        <a:rPr lang="en-US" sz="1600" b="0" u="none" strike="noStrike" cap="none" baseline="0" dirty="0" smtClean="0">
                          <a:latin typeface="Arial" pitchFamily="34" charset="0"/>
                          <a:cs typeface="Arial" pitchFamily="34" charset="0"/>
                        </a:rPr>
                        <a:t> and discuss</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  Don’t disrespect</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72658136"/>
                  </a:ext>
                </a:extLst>
              </a:tr>
              <a:tr h="545432">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Prioritize</a:t>
                      </a:r>
                      <a:r>
                        <a:rPr lang="en-US" sz="1600" b="0" u="none" strike="noStrike" cap="none" baseline="0" dirty="0" smtClean="0">
                          <a:latin typeface="Arial" pitchFamily="34" charset="0"/>
                          <a:cs typeface="Arial" pitchFamily="34" charset="0"/>
                        </a:rPr>
                        <a:t> tasks wisely</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Don’t waste time</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0723">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 take genuine care of your internal and external customers</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Don’t deviate from processes</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5432">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 ask</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0" u="none" strike="noStrike" cap="none" dirty="0" smtClean="0">
                          <a:latin typeface="Arial" pitchFamily="34" charset="0"/>
                          <a:cs typeface="Arial" pitchFamily="34" charset="0"/>
                        </a:rPr>
                        <a:t>Don’t gossip</a:t>
                      </a:r>
                      <a:endParaRPr lang="en-US" sz="1600" b="0"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Rectangle 14"/>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download images\DO'S n DO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0116" y="1320812"/>
            <a:ext cx="4369484" cy="37845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994709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12</a:t>
            </a:r>
          </a:p>
        </p:txBody>
      </p:sp>
      <p:sp>
        <p:nvSpPr>
          <p:cNvPr id="14" name="Shape 442"/>
          <p:cNvSpPr txBox="1"/>
          <p:nvPr/>
        </p:nvSpPr>
        <p:spPr>
          <a:xfrm>
            <a:off x="152400" y="0"/>
            <a:ext cx="92202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40" dirty="0" smtClean="0">
                <a:solidFill>
                  <a:schemeClr val="bg1"/>
                </a:solidFill>
                <a:latin typeface="Arial" pitchFamily="34" charset="0"/>
                <a:cs typeface="Arial" pitchFamily="34" charset="0"/>
                <a:sym typeface="Calibri"/>
              </a:rPr>
              <a:t>Code Of Conduct : Policy On Official Conduct &amp; Disciplinary Action</a:t>
            </a:r>
            <a:endParaRPr lang="en-US" sz="2400" b="1" i="0" u="none" strike="noStrike" cap="none" spc="-40" dirty="0">
              <a:solidFill>
                <a:schemeClr val="bg1"/>
              </a:solidFill>
              <a:latin typeface="Arial" pitchFamily="34" charset="0"/>
              <a:ea typeface="Calibri"/>
              <a:cs typeface="Arial" pitchFamily="34" charset="0"/>
              <a:sym typeface="Calibri"/>
            </a:endParaRPr>
          </a:p>
        </p:txBody>
      </p:sp>
      <p:sp>
        <p:nvSpPr>
          <p:cNvPr id="21" name="Shape 449"/>
          <p:cNvSpPr txBox="1"/>
          <p:nvPr/>
        </p:nvSpPr>
        <p:spPr>
          <a:xfrm>
            <a:off x="304800" y="685800"/>
            <a:ext cx="11658600" cy="5496312"/>
          </a:xfrm>
          <a:prstGeom prst="rect">
            <a:avLst/>
          </a:prstGeom>
          <a:noFill/>
          <a:ln>
            <a:noFill/>
          </a:ln>
        </p:spPr>
        <p:txBody>
          <a:bodyPr wrap="square" lIns="91425" tIns="91425" rIns="91425" bIns="91425" anchor="t" anchorCtr="0">
            <a:noAutofit/>
          </a:bodyPr>
          <a:lstStyle/>
          <a:p>
            <a:pPr lvl="0">
              <a:lnSpc>
                <a:spcPct val="115000"/>
              </a:lnSpc>
            </a:pPr>
            <a:r>
              <a:rPr lang="en-US" sz="2000" dirty="0">
                <a:highlight>
                  <a:srgbClr val="FFFFFF"/>
                </a:highlight>
                <a:latin typeface="Arial" pitchFamily="34" charset="0"/>
                <a:ea typeface="Cambria"/>
                <a:cs typeface="Arial" pitchFamily="34" charset="0"/>
                <a:sym typeface="Cambria"/>
              </a:rPr>
              <a:t>This policy explains about how our employees should follow the guidelines on their conduct during working hours and/or representing </a:t>
            </a:r>
            <a:r>
              <a:rPr lang="en-US" sz="2000" b="1" dirty="0">
                <a:solidFill>
                  <a:srgbClr val="185889"/>
                </a:solidFill>
                <a:latin typeface="Arial" pitchFamily="34" charset="0"/>
                <a:ea typeface="Calibri"/>
                <a:cs typeface="Arial" pitchFamily="34" charset="0"/>
                <a:sym typeface="Calibri"/>
              </a:rPr>
              <a:t>CARS</a:t>
            </a:r>
            <a:r>
              <a:rPr lang="en-US" sz="2000" b="1" i="1" dirty="0">
                <a:solidFill>
                  <a:srgbClr val="ED7514"/>
                </a:solidFill>
                <a:latin typeface="Arial" pitchFamily="34" charset="0"/>
                <a:ea typeface="Calibri"/>
                <a:cs typeface="Arial" pitchFamily="34" charset="0"/>
                <a:sym typeface="Calibri"/>
              </a:rPr>
              <a:t>24</a:t>
            </a:r>
            <a:r>
              <a:rPr lang="en-US" sz="2000" dirty="0" smtClean="0">
                <a:highlight>
                  <a:srgbClr val="FFFFFF"/>
                </a:highlight>
                <a:latin typeface="Arial" pitchFamily="34" charset="0"/>
                <a:ea typeface="Cambria"/>
                <a:cs typeface="Arial" pitchFamily="34" charset="0"/>
                <a:sym typeface="Cambria"/>
              </a:rPr>
              <a:t> </a:t>
            </a:r>
            <a:r>
              <a:rPr lang="en-US" sz="2000" dirty="0">
                <a:highlight>
                  <a:srgbClr val="FFFFFF"/>
                </a:highlight>
                <a:latin typeface="Arial" pitchFamily="34" charset="0"/>
                <a:ea typeface="Cambria"/>
                <a:cs typeface="Arial" pitchFamily="34" charset="0"/>
                <a:sym typeface="Cambria"/>
              </a:rPr>
              <a:t>externally, in order to </a:t>
            </a:r>
            <a:r>
              <a:rPr lang="en-US" sz="2000" dirty="0" smtClean="0">
                <a:highlight>
                  <a:srgbClr val="FFFFFF"/>
                </a:highlight>
                <a:latin typeface="Arial" pitchFamily="34" charset="0"/>
                <a:ea typeface="Cambria"/>
                <a:cs typeface="Arial" pitchFamily="34" charset="0"/>
                <a:sym typeface="Cambria"/>
              </a:rPr>
              <a:t>maintain, follow </a:t>
            </a:r>
            <a:r>
              <a:rPr lang="en-US" sz="2000" dirty="0">
                <a:highlight>
                  <a:srgbClr val="FFFFFF"/>
                </a:highlight>
                <a:latin typeface="Arial" pitchFamily="34" charset="0"/>
                <a:ea typeface="Cambria"/>
                <a:cs typeface="Arial" pitchFamily="34" charset="0"/>
                <a:sym typeface="Cambria"/>
              </a:rPr>
              <a:t>and reflect company’s high standards &amp; values at all the time.</a:t>
            </a:r>
          </a:p>
          <a:p>
            <a:pPr lvl="0">
              <a:lnSpc>
                <a:spcPct val="115000"/>
              </a:lnSpc>
            </a:pPr>
            <a:r>
              <a:rPr lang="en-US" sz="2000" dirty="0">
                <a:highlight>
                  <a:srgbClr val="FFFFFF"/>
                </a:highlight>
                <a:latin typeface="Arial" pitchFamily="34" charset="0"/>
                <a:ea typeface="Cambria"/>
                <a:cs typeface="Arial" pitchFamily="34" charset="0"/>
                <a:sym typeface="Cambria"/>
              </a:rPr>
              <a:t> </a:t>
            </a:r>
          </a:p>
          <a:p>
            <a:pPr lvl="0">
              <a:lnSpc>
                <a:spcPct val="115000"/>
              </a:lnSpc>
            </a:pPr>
            <a:r>
              <a:rPr lang="en-US" sz="2000" dirty="0">
                <a:highlight>
                  <a:srgbClr val="FFFFFF"/>
                </a:highlight>
                <a:latin typeface="Arial" pitchFamily="34" charset="0"/>
                <a:ea typeface="Cambria"/>
                <a:cs typeface="Arial" pitchFamily="34" charset="0"/>
                <a:sym typeface="Cambria"/>
              </a:rPr>
              <a:t>This policy is termed as “</a:t>
            </a:r>
            <a:r>
              <a:rPr lang="en-US" sz="2000" b="1" dirty="0">
                <a:highlight>
                  <a:srgbClr val="FFFFFF"/>
                </a:highlight>
                <a:latin typeface="Arial" pitchFamily="34" charset="0"/>
                <a:ea typeface="Cambria"/>
                <a:cs typeface="Arial" pitchFamily="34" charset="0"/>
                <a:sym typeface="Cambria"/>
              </a:rPr>
              <a:t>POLICY ON OFFICIAL CONDUCT AND DISCIPLINARY ACTION</a:t>
            </a:r>
            <a:r>
              <a:rPr lang="en-US" sz="2000" dirty="0">
                <a:highlight>
                  <a:srgbClr val="FFFFFF"/>
                </a:highlight>
                <a:latin typeface="Arial" pitchFamily="34" charset="0"/>
                <a:ea typeface="Cambria"/>
                <a:cs typeface="Arial" pitchFamily="34" charset="0"/>
                <a:sym typeface="Cambria"/>
              </a:rPr>
              <a:t>” which broadly covers the expected professional behavior from the employees while interacting with their peers, superiors, subordinates or with any other stakeholder* external to the organization. Here, *stakeholder includes all our clients, vendors, channel partners and associates.</a:t>
            </a:r>
          </a:p>
          <a:p>
            <a:pPr lvl="0">
              <a:lnSpc>
                <a:spcPct val="115000"/>
              </a:lnSpc>
            </a:pPr>
            <a:r>
              <a:rPr lang="en-US" sz="2000" dirty="0">
                <a:highlight>
                  <a:srgbClr val="FFFFFF"/>
                </a:highlight>
                <a:latin typeface="Arial" pitchFamily="34" charset="0"/>
                <a:ea typeface="Cambria"/>
                <a:cs typeface="Arial" pitchFamily="34" charset="0"/>
                <a:sym typeface="Cambria"/>
              </a:rPr>
              <a:t> </a:t>
            </a:r>
          </a:p>
          <a:p>
            <a:pPr lvl="0">
              <a:lnSpc>
                <a:spcPct val="115000"/>
              </a:lnSpc>
            </a:pPr>
            <a:r>
              <a:rPr lang="en-US" sz="2000" dirty="0">
                <a:highlight>
                  <a:srgbClr val="FFFFFF"/>
                </a:highlight>
                <a:latin typeface="Arial" pitchFamily="34" charset="0"/>
                <a:ea typeface="Cambria"/>
                <a:cs typeface="Arial" pitchFamily="34" charset="0"/>
                <a:sym typeface="Cambria"/>
              </a:rPr>
              <a:t>In case of non-compliance, the disciplinary action would be taken by DAC (Disciplinary Action Committee), the intensity of which may vary from case to case.</a:t>
            </a:r>
          </a:p>
          <a:p>
            <a:pPr lvl="0">
              <a:lnSpc>
                <a:spcPct val="115000"/>
              </a:lnSpc>
            </a:pPr>
            <a:r>
              <a:rPr lang="en-US" sz="1200" dirty="0">
                <a:highlight>
                  <a:srgbClr val="FFFFFF"/>
                </a:highlight>
                <a:latin typeface="Arial" pitchFamily="34" charset="0"/>
                <a:cs typeface="Arial" pitchFamily="34" charset="0"/>
              </a:rPr>
              <a:t> </a:t>
            </a:r>
          </a:p>
        </p:txBody>
      </p:sp>
      <p:pic>
        <p:nvPicPr>
          <p:cNvPr id="2" name="Picture 1" descr="code of conduc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7096" y="4953000"/>
            <a:ext cx="4642104" cy="1734312"/>
          </a:xfrm>
          <a:prstGeom prst="rect">
            <a:avLst/>
          </a:prstGeom>
        </p:spPr>
      </p:pic>
      <p:sp>
        <p:nvSpPr>
          <p:cNvPr id="15" name="Rectangle 14"/>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390532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1447800" y="2597572"/>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981200" y="2976890"/>
            <a:ext cx="4419600" cy="523220"/>
          </a:xfrm>
          <a:prstGeom prst="rect">
            <a:avLst/>
          </a:prstGeom>
        </p:spPr>
        <p:txBody>
          <a:bodyPr wrap="square" anchor="ctr">
            <a:spAutoFit/>
          </a:bodyPr>
          <a:lstStyle/>
          <a:p>
            <a:pPr lvl="0" algn="ctr">
              <a:buClr>
                <a:srgbClr val="FFFFFF"/>
              </a:buClr>
              <a:buSzPct val="25000"/>
            </a:pPr>
            <a:r>
              <a:rPr lang="en-US" sz="2800" b="1" dirty="0">
                <a:solidFill>
                  <a:schemeClr val="bg1"/>
                </a:solidFill>
                <a:latin typeface="Arial" pitchFamily="34" charset="0"/>
                <a:cs typeface="Arial" pitchFamily="34" charset="0"/>
              </a:rPr>
              <a:t>HR Policies</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349979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93040" y="1455003"/>
            <a:ext cx="5222240" cy="369332"/>
          </a:xfrm>
          <a:prstGeom prst="rect">
            <a:avLst/>
          </a:prstGeom>
          <a:noFill/>
        </p:spPr>
        <p:txBody>
          <a:bodyPr wrap="square" rtlCol="0">
            <a:spAutoFit/>
          </a:bodyPr>
          <a:lstStyle/>
          <a:p>
            <a:pPr marL="742950" lvl="1" indent="-285750">
              <a:buFont typeface="Wingdings" panose="05000000000000000000" pitchFamily="2" charset="2"/>
              <a:buChar char="ü"/>
            </a:pPr>
            <a:r>
              <a:rPr lang="en-US" dirty="0" smtClean="0">
                <a:latin typeface="Arial" pitchFamily="34" charset="0"/>
                <a:cs typeface="Arial" pitchFamily="34" charset="0"/>
              </a:rPr>
              <a:t>We follow </a:t>
            </a:r>
            <a:r>
              <a:rPr lang="en-US" dirty="0" smtClean="0">
                <a:solidFill>
                  <a:schemeClr val="dk1"/>
                </a:solidFill>
                <a:latin typeface="Arial" pitchFamily="34" charset="0"/>
                <a:ea typeface="Calibri"/>
                <a:cs typeface="Arial" pitchFamily="34" charset="0"/>
                <a:sym typeface="Calibri"/>
              </a:rPr>
              <a:t>6 </a:t>
            </a:r>
            <a:r>
              <a:rPr lang="en-US" dirty="0">
                <a:solidFill>
                  <a:schemeClr val="dk1"/>
                </a:solidFill>
                <a:latin typeface="Arial" pitchFamily="34" charset="0"/>
                <a:ea typeface="Calibri"/>
                <a:cs typeface="Arial" pitchFamily="34" charset="0"/>
                <a:sym typeface="Calibri"/>
              </a:rPr>
              <a:t>days work week </a:t>
            </a:r>
            <a:r>
              <a:rPr lang="en-US" dirty="0" smtClean="0">
                <a:solidFill>
                  <a:schemeClr val="dk1"/>
                </a:solidFill>
                <a:latin typeface="Arial" pitchFamily="34" charset="0"/>
                <a:ea typeface="Calibri"/>
                <a:cs typeface="Arial" pitchFamily="34" charset="0"/>
                <a:sym typeface="Calibri"/>
              </a:rPr>
              <a:t>pattern</a:t>
            </a:r>
            <a:endParaRPr lang="en-US" dirty="0">
              <a:solidFill>
                <a:schemeClr val="dk1"/>
              </a:solidFill>
              <a:latin typeface="Arial" pitchFamily="34" charset="0"/>
              <a:ea typeface="Calibri"/>
              <a:cs typeface="Arial" pitchFamily="34" charset="0"/>
              <a:sym typeface="Calibri"/>
            </a:endParaRPr>
          </a:p>
        </p:txBody>
      </p:sp>
      <p:sp>
        <p:nvSpPr>
          <p:cNvPr id="40" name="TextBox 39"/>
          <p:cNvSpPr txBox="1"/>
          <p:nvPr/>
        </p:nvSpPr>
        <p:spPr>
          <a:xfrm>
            <a:off x="-146756" y="2581404"/>
            <a:ext cx="6776156" cy="1200329"/>
          </a:xfrm>
          <a:prstGeom prst="rect">
            <a:avLst/>
          </a:prstGeom>
          <a:noFill/>
        </p:spPr>
        <p:txBody>
          <a:bodyPr wrap="square" rtlCol="0">
            <a:spAutoFit/>
          </a:bodyPr>
          <a:lstStyle/>
          <a:p>
            <a:pPr marL="800100" lvl="1" indent="-342900">
              <a:buFont typeface="Wingdings" panose="05000000000000000000" pitchFamily="2" charset="2"/>
              <a:buChar char="ü"/>
            </a:pPr>
            <a:r>
              <a:rPr lang="en-US" dirty="0" smtClean="0">
                <a:latin typeface="Arial" pitchFamily="34" charset="0"/>
                <a:cs typeface="Arial" pitchFamily="34" charset="0"/>
              </a:rPr>
              <a:t>To </a:t>
            </a:r>
            <a:r>
              <a:rPr lang="en-US" dirty="0">
                <a:solidFill>
                  <a:schemeClr val="dk1"/>
                </a:solidFill>
                <a:latin typeface="Arial" pitchFamily="34" charset="0"/>
                <a:ea typeface="Calibri"/>
                <a:cs typeface="Arial" pitchFamily="34" charset="0"/>
                <a:sym typeface="Calibri"/>
              </a:rPr>
              <a:t>be marked through Bio-metric systems installed at each location or made available through mobile interface</a:t>
            </a:r>
            <a:r>
              <a:rPr lang="en-US" dirty="0" smtClean="0">
                <a:solidFill>
                  <a:schemeClr val="dk1"/>
                </a:solidFill>
                <a:latin typeface="Arial" pitchFamily="34" charset="0"/>
                <a:ea typeface="Calibri"/>
                <a:cs typeface="Arial" pitchFamily="34" charset="0"/>
                <a:sym typeface="Calibri"/>
              </a:rPr>
              <a:t>.</a:t>
            </a:r>
          </a:p>
          <a:p>
            <a:pPr marL="800100" lvl="1" indent="-342900">
              <a:buFont typeface="Wingdings" panose="05000000000000000000" pitchFamily="2" charset="2"/>
              <a:buChar char="ü"/>
            </a:pPr>
            <a:r>
              <a:rPr lang="en-US" dirty="0">
                <a:solidFill>
                  <a:schemeClr val="dk1"/>
                </a:solidFill>
                <a:latin typeface="Arial" pitchFamily="34" charset="0"/>
                <a:ea typeface="Calibri"/>
                <a:cs typeface="Arial" pitchFamily="34" charset="0"/>
                <a:sym typeface="Calibri"/>
              </a:rPr>
              <a:t>Employees must regularize attendance in case they miss to mark it on any particular day</a:t>
            </a:r>
            <a:r>
              <a:rPr lang="en-US" dirty="0" smtClean="0">
                <a:solidFill>
                  <a:schemeClr val="dk1"/>
                </a:solidFill>
                <a:latin typeface="Arial" pitchFamily="34" charset="0"/>
                <a:ea typeface="Calibri"/>
                <a:cs typeface="Arial" pitchFamily="34" charset="0"/>
                <a:sym typeface="Calibri"/>
              </a:rPr>
              <a:t>.</a:t>
            </a:r>
            <a:endParaRPr lang="en-US" dirty="0">
              <a:solidFill>
                <a:schemeClr val="dk1"/>
              </a:solidFill>
              <a:latin typeface="Arial" pitchFamily="34" charset="0"/>
              <a:ea typeface="Calibri"/>
              <a:cs typeface="Arial" pitchFamily="34" charset="0"/>
              <a:sym typeface="Calibri"/>
            </a:endParaRPr>
          </a:p>
        </p:txBody>
      </p:sp>
      <p:sp>
        <p:nvSpPr>
          <p:cNvPr id="43" name="TextBox 42"/>
          <p:cNvSpPr txBox="1"/>
          <p:nvPr/>
        </p:nvSpPr>
        <p:spPr>
          <a:xfrm>
            <a:off x="-228600" y="4491441"/>
            <a:ext cx="4594091" cy="646331"/>
          </a:xfrm>
          <a:prstGeom prst="rect">
            <a:avLst/>
          </a:prstGeom>
          <a:noFill/>
        </p:spPr>
        <p:txBody>
          <a:bodyPr wrap="square" rtlCol="0">
            <a:spAutoFit/>
          </a:bodyPr>
          <a:lstStyle/>
          <a:p>
            <a:pPr marL="800100" lvl="1" indent="-342900">
              <a:buFont typeface="Wingdings" panose="05000000000000000000" pitchFamily="2" charset="2"/>
              <a:buChar char="ü"/>
            </a:pPr>
            <a:r>
              <a:rPr lang="en-US" dirty="0" smtClean="0">
                <a:latin typeface="Arial" pitchFamily="34" charset="0"/>
                <a:cs typeface="Arial" pitchFamily="34" charset="0"/>
              </a:rPr>
              <a:t>C</a:t>
            </a:r>
            <a:r>
              <a:rPr lang="en-US" dirty="0">
                <a:solidFill>
                  <a:schemeClr val="dk1"/>
                </a:solidFill>
                <a:latin typeface="Arial" pitchFamily="34" charset="0"/>
                <a:ea typeface="Calibri"/>
                <a:cs typeface="Arial" pitchFamily="34" charset="0"/>
                <a:sym typeface="Calibri"/>
              </a:rPr>
              <a:t>omputed on calendar year basis</a:t>
            </a:r>
          </a:p>
          <a:p>
            <a:pPr marL="800100" lvl="1" indent="-342900">
              <a:buFont typeface="Wingdings" panose="05000000000000000000" pitchFamily="2" charset="2"/>
              <a:buChar char="ü"/>
            </a:pPr>
            <a:r>
              <a:rPr lang="en-US" b="1" dirty="0">
                <a:solidFill>
                  <a:schemeClr val="dk1"/>
                </a:solidFill>
                <a:latin typeface="Arial" pitchFamily="34" charset="0"/>
                <a:ea typeface="Calibri"/>
                <a:cs typeface="Arial" pitchFamily="34" charset="0"/>
                <a:sym typeface="Calibri"/>
              </a:rPr>
              <a:t>Total Leave </a:t>
            </a:r>
            <a:r>
              <a:rPr lang="en-US" b="1" dirty="0" smtClean="0">
                <a:solidFill>
                  <a:schemeClr val="dk1"/>
                </a:solidFill>
                <a:latin typeface="Arial" pitchFamily="34" charset="0"/>
                <a:ea typeface="Calibri"/>
                <a:cs typeface="Arial" pitchFamily="34" charset="0"/>
                <a:sym typeface="Calibri"/>
              </a:rPr>
              <a:t>Entitlement :</a:t>
            </a:r>
            <a:r>
              <a:rPr lang="en-US" dirty="0" smtClean="0">
                <a:solidFill>
                  <a:schemeClr val="dk1"/>
                </a:solidFill>
                <a:latin typeface="Arial" pitchFamily="34" charset="0"/>
                <a:ea typeface="Calibri"/>
                <a:cs typeface="Arial" pitchFamily="34" charset="0"/>
                <a:sym typeface="Calibri"/>
              </a:rPr>
              <a:t> </a:t>
            </a:r>
            <a:endParaRPr lang="en-US" dirty="0">
              <a:solidFill>
                <a:schemeClr val="dk1"/>
              </a:solidFill>
              <a:latin typeface="Arial" pitchFamily="34" charset="0"/>
              <a:ea typeface="Calibri"/>
              <a:cs typeface="Arial" pitchFamily="34" charset="0"/>
              <a:sym typeface="Calibri"/>
            </a:endParaRPr>
          </a:p>
        </p:txBody>
      </p:sp>
      <p:sp>
        <p:nvSpPr>
          <p:cNvPr id="46" name="TextBox 45"/>
          <p:cNvSpPr txBox="1"/>
          <p:nvPr/>
        </p:nvSpPr>
        <p:spPr>
          <a:xfrm>
            <a:off x="609600" y="5112603"/>
            <a:ext cx="11453060" cy="830997"/>
          </a:xfrm>
          <a:prstGeom prst="rect">
            <a:avLst/>
          </a:prstGeom>
          <a:noFill/>
        </p:spPr>
        <p:txBody>
          <a:bodyPr wrap="square" rtlCol="0">
            <a:spAutoFit/>
          </a:bodyPr>
          <a:lstStyle/>
          <a:p>
            <a:pPr marL="400050" lvl="0" indent="-400050">
              <a:buClr>
                <a:schemeClr val="dk1"/>
              </a:buClr>
              <a:buSzPct val="100000"/>
              <a:buFont typeface="Calibri"/>
              <a:buAutoNum type="romanUcPeriod"/>
            </a:pPr>
            <a:r>
              <a:rPr lang="en-US" sz="1600" dirty="0">
                <a:latin typeface="Arial" pitchFamily="34" charset="0"/>
                <a:ea typeface="Calibri"/>
                <a:cs typeface="Arial" pitchFamily="34" charset="0"/>
                <a:sym typeface="Calibri"/>
              </a:rPr>
              <a:t>15 Earned Leaves (1.25 Leaves will be credited per month). For Product Mgmt. &amp; Tech, EL is 12 (1 leave per month).</a:t>
            </a:r>
          </a:p>
          <a:p>
            <a:pPr marL="400050" lvl="0" indent="-400050">
              <a:buClr>
                <a:schemeClr val="dk1"/>
              </a:buClr>
              <a:buSzPct val="100000"/>
              <a:buFont typeface="Calibri"/>
              <a:buAutoNum type="romanUcPeriod"/>
            </a:pPr>
            <a:r>
              <a:rPr lang="en-US" sz="1600" dirty="0">
                <a:latin typeface="Arial" pitchFamily="34" charset="0"/>
                <a:ea typeface="Calibri"/>
                <a:cs typeface="Arial" pitchFamily="34" charset="0"/>
                <a:sym typeface="Calibri"/>
              </a:rPr>
              <a:t>6 Sick Leaves and </a:t>
            </a:r>
          </a:p>
          <a:p>
            <a:pPr marL="400050" lvl="0" indent="-400050">
              <a:buClr>
                <a:schemeClr val="dk1"/>
              </a:buClr>
              <a:buSzPct val="100000"/>
              <a:buFont typeface="Calibri"/>
              <a:buAutoNum type="romanUcPeriod"/>
            </a:pPr>
            <a:r>
              <a:rPr lang="en-US" sz="1600" dirty="0">
                <a:latin typeface="Arial" pitchFamily="34" charset="0"/>
                <a:ea typeface="Calibri"/>
                <a:cs typeface="Arial" pitchFamily="34" charset="0"/>
                <a:sym typeface="Calibri"/>
              </a:rPr>
              <a:t>6 Casual Leaves.</a:t>
            </a:r>
          </a:p>
        </p:txBody>
      </p:sp>
      <p:sp>
        <p:nvSpPr>
          <p:cNvPr id="48" name="Rectangle: Rounded Corners 6"/>
          <p:cNvSpPr/>
          <p:nvPr/>
        </p:nvSpPr>
        <p:spPr>
          <a:xfrm>
            <a:off x="338178" y="921604"/>
            <a:ext cx="3852822" cy="449200"/>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TextBox 48"/>
          <p:cNvSpPr txBox="1"/>
          <p:nvPr/>
        </p:nvSpPr>
        <p:spPr>
          <a:xfrm>
            <a:off x="416354" y="946149"/>
            <a:ext cx="2018694" cy="400110"/>
          </a:xfrm>
          <a:prstGeom prst="rect">
            <a:avLst/>
          </a:prstGeom>
          <a:noFill/>
        </p:spPr>
        <p:txBody>
          <a:bodyPr wrap="none" rtlCol="0">
            <a:spAutoFit/>
          </a:bodyPr>
          <a:lstStyle/>
          <a:p>
            <a:r>
              <a:rPr lang="en-US" sz="2000" b="1" dirty="0" smtClean="0">
                <a:solidFill>
                  <a:schemeClr val="bg1"/>
                </a:solidFill>
                <a:latin typeface="Arial" pitchFamily="34" charset="0"/>
                <a:cs typeface="Arial" pitchFamily="34" charset="0"/>
              </a:rPr>
              <a:t>Working Hours</a:t>
            </a:r>
            <a:endParaRPr lang="en-US" sz="2000" b="1" dirty="0">
              <a:solidFill>
                <a:schemeClr val="bg1"/>
              </a:solidFill>
              <a:latin typeface="Arial" pitchFamily="34" charset="0"/>
              <a:cs typeface="Arial" pitchFamily="34" charset="0"/>
            </a:endParaRPr>
          </a:p>
        </p:txBody>
      </p:sp>
      <p:pic>
        <p:nvPicPr>
          <p:cNvPr id="3077" name="Picture 5" descr="D:\download images\calender-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858000" y="304800"/>
            <a:ext cx="5638800" cy="550747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14</a:t>
            </a:r>
          </a:p>
        </p:txBody>
      </p:sp>
      <p:sp>
        <p:nvSpPr>
          <p:cNvPr id="31" name="Rectangle: Rounded Corners 6"/>
          <p:cNvSpPr/>
          <p:nvPr/>
        </p:nvSpPr>
        <p:spPr>
          <a:xfrm>
            <a:off x="338178" y="2078067"/>
            <a:ext cx="3852822" cy="449200"/>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TextBox 31"/>
          <p:cNvSpPr txBox="1"/>
          <p:nvPr/>
        </p:nvSpPr>
        <p:spPr>
          <a:xfrm>
            <a:off x="416354" y="2113693"/>
            <a:ext cx="1582484" cy="400110"/>
          </a:xfrm>
          <a:prstGeom prst="rect">
            <a:avLst/>
          </a:prstGeom>
          <a:noFill/>
        </p:spPr>
        <p:txBody>
          <a:bodyPr wrap="none" rtlCol="0">
            <a:spAutoFit/>
          </a:bodyPr>
          <a:lstStyle/>
          <a:p>
            <a:r>
              <a:rPr lang="en-US" sz="2000" b="1" dirty="0">
                <a:solidFill>
                  <a:schemeClr val="bg1"/>
                </a:solidFill>
                <a:latin typeface="Arial" pitchFamily="34" charset="0"/>
                <a:cs typeface="Arial" pitchFamily="34" charset="0"/>
              </a:rPr>
              <a:t>Attendance</a:t>
            </a:r>
          </a:p>
        </p:txBody>
      </p:sp>
      <p:sp>
        <p:nvSpPr>
          <p:cNvPr id="35" name="Rectangle: Rounded Corners 6"/>
          <p:cNvSpPr/>
          <p:nvPr/>
        </p:nvSpPr>
        <p:spPr>
          <a:xfrm>
            <a:off x="341147" y="3977377"/>
            <a:ext cx="3852822" cy="449200"/>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p:cNvSpPr txBox="1"/>
          <p:nvPr/>
        </p:nvSpPr>
        <p:spPr>
          <a:xfrm>
            <a:off x="416354" y="4001922"/>
            <a:ext cx="1170582" cy="400110"/>
          </a:xfrm>
          <a:prstGeom prst="rect">
            <a:avLst/>
          </a:prstGeom>
          <a:noFill/>
        </p:spPr>
        <p:txBody>
          <a:bodyPr wrap="square" rtlCol="0">
            <a:spAutoFit/>
          </a:bodyPr>
          <a:lstStyle/>
          <a:p>
            <a:r>
              <a:rPr lang="en-US" sz="2000" b="1" dirty="0" smtClean="0">
                <a:solidFill>
                  <a:schemeClr val="bg1"/>
                </a:solidFill>
                <a:latin typeface="Arial" pitchFamily="34" charset="0"/>
                <a:cs typeface="Arial" pitchFamily="34" charset="0"/>
              </a:rPr>
              <a:t>Leaves</a:t>
            </a:r>
            <a:endParaRPr lang="en-US" sz="2000" b="1" dirty="0">
              <a:solidFill>
                <a:schemeClr val="bg1"/>
              </a:solidFill>
              <a:latin typeface="Arial" pitchFamily="34" charset="0"/>
              <a:cs typeface="Arial" pitchFamily="34" charset="0"/>
            </a:endParaRPr>
          </a:p>
        </p:txBody>
      </p:sp>
      <p:sp>
        <p:nvSpPr>
          <p:cNvPr id="20" name="Shape 442"/>
          <p:cNvSpPr txBox="1"/>
          <p:nvPr/>
        </p:nvSpPr>
        <p:spPr>
          <a:xfrm>
            <a:off x="149432" y="0"/>
            <a:ext cx="4193968"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60" dirty="0" smtClean="0">
                <a:solidFill>
                  <a:schemeClr val="bg1"/>
                </a:solidFill>
                <a:latin typeface="Arial" pitchFamily="34" charset="0"/>
                <a:cs typeface="Arial" pitchFamily="34" charset="0"/>
                <a:sym typeface="Calibri"/>
              </a:rPr>
              <a:t>Attendance &amp; Leave Policy</a:t>
            </a:r>
            <a:endParaRPr lang="en-US" sz="2400" b="1" i="0" u="none" strike="noStrike" cap="none" spc="-60" dirty="0">
              <a:solidFill>
                <a:schemeClr val="bg1"/>
              </a:solidFill>
              <a:latin typeface="Arial" pitchFamily="34" charset="0"/>
              <a:ea typeface="Calibri"/>
              <a:cs typeface="Arial" pitchFamily="34" charset="0"/>
              <a:sym typeface="Calibri"/>
            </a:endParaRPr>
          </a:p>
        </p:txBody>
      </p:sp>
      <p:sp>
        <p:nvSpPr>
          <p:cNvPr id="21" name="Rectangle 2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206210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extLst>
              <p:ext uri="{D42A27DB-BD31-4B8C-83A1-F6EECF244321}">
                <p14:modId xmlns:p14="http://schemas.microsoft.com/office/powerpoint/2010/main" val="2993414973"/>
              </p:ext>
            </p:extLst>
          </p:nvPr>
        </p:nvGraphicFramePr>
        <p:xfrm>
          <a:off x="1371600" y="914400"/>
          <a:ext cx="9372600" cy="5181600"/>
        </p:xfrm>
        <a:graphic>
          <a:graphicData uri="http://schemas.openxmlformats.org/drawingml/2006/table">
            <a:tbl>
              <a:tblPr>
                <a:effectLst>
                  <a:outerShdw blurRad="50800" dist="38100" dir="5400000" algn="t" rotWithShape="0">
                    <a:prstClr val="black">
                      <a:alpha val="40000"/>
                    </a:prstClr>
                  </a:outerShdw>
                </a:effectLst>
                <a:tableStyleId>{22838BEF-8BB2-4498-84A7-C5851F593DF1}</a:tableStyleId>
              </a:tblPr>
              <a:tblGrid>
                <a:gridCol w="1905000">
                  <a:extLst>
                    <a:ext uri="{9D8B030D-6E8A-4147-A177-3AD203B41FA5}">
                      <a16:colId xmlns:a16="http://schemas.microsoft.com/office/drawing/2014/main" xmlns="" val="532265120"/>
                    </a:ext>
                  </a:extLst>
                </a:gridCol>
                <a:gridCol w="3505200">
                  <a:extLst>
                    <a:ext uri="{9D8B030D-6E8A-4147-A177-3AD203B41FA5}">
                      <a16:colId xmlns:a16="http://schemas.microsoft.com/office/drawing/2014/main" xmlns="" val="4268604787"/>
                    </a:ext>
                  </a:extLst>
                </a:gridCol>
                <a:gridCol w="3962400">
                  <a:extLst>
                    <a:ext uri="{9D8B030D-6E8A-4147-A177-3AD203B41FA5}">
                      <a16:colId xmlns:a16="http://schemas.microsoft.com/office/drawing/2014/main" xmlns="" val="1134551213"/>
                    </a:ext>
                  </a:extLst>
                </a:gridCol>
              </a:tblGrid>
              <a:tr h="609600">
                <a:tc>
                  <a:txBody>
                    <a:bodyPr/>
                    <a:lstStyle/>
                    <a:p>
                      <a:pPr algn="ctr" rtl="0" fontAlgn="ctr"/>
                      <a:r>
                        <a:rPr lang="en-IN" sz="1600" b="1" u="none" strike="noStrike" dirty="0" smtClean="0">
                          <a:solidFill>
                            <a:schemeClr val="bg1"/>
                          </a:solidFill>
                          <a:effectLst/>
                          <a:latin typeface="Arial" pitchFamily="34" charset="0"/>
                          <a:cs typeface="Arial" pitchFamily="34" charset="0"/>
                        </a:rPr>
                        <a:t>TYPE OF LEAVE</a:t>
                      </a:r>
                      <a:r>
                        <a:rPr lang="en-IN" sz="1600" b="1" u="none" strike="noStrike" baseline="0" dirty="0" smtClean="0">
                          <a:solidFill>
                            <a:schemeClr val="bg1"/>
                          </a:solidFill>
                          <a:effectLst/>
                          <a:latin typeface="Arial" pitchFamily="34" charset="0"/>
                          <a:cs typeface="Arial" pitchFamily="34" charset="0"/>
                        </a:rPr>
                        <a:t> </a:t>
                      </a:r>
                      <a:endParaRPr lang="en-IN" sz="1600" b="1" i="0" u="none" strike="noStrike" dirty="0">
                        <a:solidFill>
                          <a:schemeClr val="bg1"/>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5889"/>
                    </a:solidFill>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solidFill>
                            <a:schemeClr val="bg1"/>
                          </a:solidFill>
                          <a:latin typeface="Arial" pitchFamily="34" charset="0"/>
                          <a:cs typeface="Arial" pitchFamily="34" charset="0"/>
                        </a:rPr>
                        <a:t>DESCRIPTION</a:t>
                      </a:r>
                      <a:endParaRPr lang="en-US" sz="1600" b="1" u="none" strike="noStrike" cap="none" dirty="0">
                        <a:solidFill>
                          <a:schemeClr val="bg1"/>
                        </a:solidFill>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5889"/>
                    </a:solidFill>
                  </a:tcPr>
                </a:tc>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solidFill>
                            <a:schemeClr val="bg1"/>
                          </a:solidFill>
                          <a:latin typeface="Arial" pitchFamily="34" charset="0"/>
                          <a:cs typeface="Arial" pitchFamily="34" charset="0"/>
                        </a:rPr>
                        <a:t>REMARKS</a:t>
                      </a:r>
                      <a:endParaRPr lang="en-US" sz="1600" b="1" u="none" strike="noStrike" cap="none" dirty="0">
                        <a:solidFill>
                          <a:schemeClr val="bg1"/>
                        </a:solidFill>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5889"/>
                    </a:solidFill>
                  </a:tcPr>
                </a:tc>
                <a:extLst>
                  <a:ext uri="{0D108BD9-81ED-4DB2-BD59-A6C34878D82A}">
                    <a16:rowId xmlns:a16="http://schemas.microsoft.com/office/drawing/2014/main" xmlns="" val="4268025720"/>
                  </a:ext>
                </a:extLst>
              </a:tr>
              <a:tr h="1981200">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latin typeface="Arial" pitchFamily="34" charset="0"/>
                          <a:cs typeface="Arial" pitchFamily="34" charset="0"/>
                        </a:rPr>
                        <a:t>Earned Leave</a:t>
                      </a:r>
                      <a:endParaRPr lang="en-US" sz="1600" b="1"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00B05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00B05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39662883"/>
                  </a:ext>
                </a:extLst>
              </a:tr>
              <a:tr h="1295400">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latin typeface="Arial" pitchFamily="34" charset="0"/>
                          <a:cs typeface="Arial" pitchFamily="34" charset="0"/>
                        </a:rPr>
                        <a:t>Casual Leave</a:t>
                      </a:r>
                      <a:endParaRPr lang="en-US" sz="1600" b="1"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00B05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C0000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08506187"/>
                  </a:ext>
                </a:extLst>
              </a:tr>
              <a:tr h="1295400">
                <a:tc>
                  <a:txBody>
                    <a:bodyPr/>
                    <a:lstStyle/>
                    <a:p>
                      <a:pPr marL="0" marR="0" lvl="0" indent="0" algn="ctr" rtl="0">
                        <a:lnSpc>
                          <a:spcPct val="115000"/>
                        </a:lnSpc>
                        <a:spcBef>
                          <a:spcPts val="0"/>
                        </a:spcBef>
                        <a:spcAft>
                          <a:spcPts val="0"/>
                        </a:spcAft>
                        <a:buClr>
                          <a:srgbClr val="000000"/>
                        </a:buClr>
                        <a:buSzPct val="25000"/>
                        <a:buFont typeface="Arial"/>
                        <a:buNone/>
                      </a:pPr>
                      <a:r>
                        <a:rPr lang="en-US" sz="1600" b="1" u="none" strike="noStrike" cap="none" dirty="0" smtClean="0">
                          <a:latin typeface="Arial" pitchFamily="34" charset="0"/>
                          <a:cs typeface="Arial" pitchFamily="34" charset="0"/>
                        </a:rPr>
                        <a:t>Sick Leave</a:t>
                      </a:r>
                      <a:endParaRPr lang="en-US" sz="1600" b="1" u="none" strike="noStrike" cap="none" dirty="0">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00B05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IN" sz="1900" b="1" i="0" u="none" strike="noStrike" dirty="0">
                        <a:solidFill>
                          <a:srgbClr val="C00000"/>
                        </a:solidFill>
                        <a:effectLst/>
                        <a:latin typeface="Arial" pitchFamily="34" charset="0"/>
                        <a:cs typeface="Arial" pitchFamily="34" charset="0"/>
                      </a:endParaRPr>
                    </a:p>
                  </a:txBody>
                  <a:tcPr marL="10072" marR="10072" marT="1007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72658136"/>
                  </a:ext>
                </a:extLst>
              </a:tr>
            </a:tbl>
          </a:graphicData>
        </a:graphic>
      </p:graphicFrame>
      <p:sp>
        <p:nvSpPr>
          <p:cNvPr id="23" name="TextBox 22"/>
          <p:cNvSpPr txBox="1"/>
          <p:nvPr/>
        </p:nvSpPr>
        <p:spPr>
          <a:xfrm>
            <a:off x="3276600" y="1558925"/>
            <a:ext cx="3505200" cy="1641475"/>
          </a:xfrm>
          <a:prstGeom prst="rect">
            <a:avLst/>
          </a:prstGeom>
          <a:noFill/>
        </p:spPr>
        <p:txBody>
          <a:bodyPr wrap="square" rtlCol="0">
            <a:spAutoFit/>
          </a:bodyPr>
          <a:lstStyle/>
          <a:p>
            <a:pPr marL="342900" lvl="0" indent="-342900">
              <a:buClr>
                <a:schemeClr val="dk1"/>
              </a:buClr>
              <a:buSzPct val="100000"/>
              <a:buFont typeface="Wingdings" pitchFamily="2" charset="2"/>
              <a:buChar char="ü"/>
            </a:pPr>
            <a:r>
              <a:rPr lang="en-US" sz="1400" dirty="0">
                <a:latin typeface="Roboto"/>
              </a:rPr>
              <a:t>Earned on accrual basis @ 1.25 leaves/month</a:t>
            </a:r>
          </a:p>
          <a:p>
            <a:pPr marL="342900" lvl="0" indent="-342900">
              <a:spcBef>
                <a:spcPts val="1000"/>
              </a:spcBef>
              <a:buClr>
                <a:schemeClr val="dk1"/>
              </a:buClr>
              <a:buSzPct val="100000"/>
              <a:buFont typeface="Wingdings" pitchFamily="2" charset="2"/>
              <a:buChar char="ü"/>
            </a:pPr>
            <a:r>
              <a:rPr lang="en-US" sz="1400" dirty="0">
                <a:latin typeface="Roboto"/>
              </a:rPr>
              <a:t>This will not be credited at once (start of the calendar year)</a:t>
            </a:r>
          </a:p>
          <a:p>
            <a:pPr marL="342900" lvl="0" indent="-342900">
              <a:spcBef>
                <a:spcPts val="1000"/>
              </a:spcBef>
              <a:buClr>
                <a:schemeClr val="dk1"/>
              </a:buClr>
              <a:buSzPct val="100000"/>
              <a:buFont typeface="Wingdings" pitchFamily="2" charset="2"/>
              <a:buChar char="ü"/>
            </a:pPr>
            <a:r>
              <a:rPr lang="en-US" sz="1400" dirty="0">
                <a:latin typeface="Roboto"/>
              </a:rPr>
              <a:t>This shall be credited on a pro-rata basis.</a:t>
            </a:r>
          </a:p>
        </p:txBody>
      </p:sp>
      <p:sp>
        <p:nvSpPr>
          <p:cNvPr id="26" name="TextBox 25"/>
          <p:cNvSpPr txBox="1"/>
          <p:nvPr/>
        </p:nvSpPr>
        <p:spPr>
          <a:xfrm>
            <a:off x="3276600" y="3505200"/>
            <a:ext cx="3505200" cy="1211614"/>
          </a:xfrm>
          <a:prstGeom prst="rect">
            <a:avLst/>
          </a:prstGeom>
          <a:noFill/>
        </p:spPr>
        <p:txBody>
          <a:bodyPr wrap="square" rtlCol="0">
            <a:spAutoFit/>
          </a:bodyPr>
          <a:lstStyle/>
          <a:p>
            <a:pPr marL="342900" lvl="0" indent="-342900">
              <a:lnSpc>
                <a:spcPct val="115000"/>
              </a:lnSpc>
              <a:buClr>
                <a:schemeClr val="dk1"/>
              </a:buClr>
              <a:buSzPct val="100000"/>
              <a:buFont typeface="Wingdings" pitchFamily="2" charset="2"/>
              <a:buChar char="ü"/>
            </a:pPr>
            <a:r>
              <a:rPr lang="en-US" sz="1400" dirty="0">
                <a:latin typeface="Roboto"/>
              </a:rPr>
              <a:t>Annual Casual Leaves are  6.</a:t>
            </a:r>
          </a:p>
          <a:p>
            <a:pPr marL="342900" lvl="0" indent="-342900">
              <a:lnSpc>
                <a:spcPct val="115000"/>
              </a:lnSpc>
              <a:spcBef>
                <a:spcPts val="1000"/>
              </a:spcBef>
              <a:buClr>
                <a:schemeClr val="dk1"/>
              </a:buClr>
              <a:buSzPct val="100000"/>
              <a:buFont typeface="Wingdings" pitchFamily="2" charset="2"/>
              <a:buChar char="ü"/>
            </a:pPr>
            <a:r>
              <a:rPr lang="en-US" sz="1400" dirty="0">
                <a:latin typeface="Roboto"/>
              </a:rPr>
              <a:t>Employee joining in mid calendar year will get casual leave on pro-rata basis.</a:t>
            </a:r>
          </a:p>
        </p:txBody>
      </p:sp>
      <p:sp>
        <p:nvSpPr>
          <p:cNvPr id="27" name="TextBox 26"/>
          <p:cNvSpPr txBox="1"/>
          <p:nvPr/>
        </p:nvSpPr>
        <p:spPr>
          <a:xfrm>
            <a:off x="3289110" y="4800600"/>
            <a:ext cx="3505200" cy="1211614"/>
          </a:xfrm>
          <a:prstGeom prst="rect">
            <a:avLst/>
          </a:prstGeom>
          <a:noFill/>
        </p:spPr>
        <p:txBody>
          <a:bodyPr wrap="square" rtlCol="0">
            <a:spAutoFit/>
          </a:bodyPr>
          <a:lstStyle/>
          <a:p>
            <a:pPr marL="342900" lvl="0" indent="-342900">
              <a:lnSpc>
                <a:spcPct val="115000"/>
              </a:lnSpc>
              <a:buClr>
                <a:schemeClr val="dk1"/>
              </a:buClr>
              <a:buSzPct val="100000"/>
              <a:buFont typeface="Wingdings" pitchFamily="2" charset="2"/>
              <a:buChar char="ü"/>
            </a:pPr>
            <a:r>
              <a:rPr lang="en-US" sz="1400" dirty="0">
                <a:latin typeface="Roboto"/>
              </a:rPr>
              <a:t>Annual Sick Leaves are  6.</a:t>
            </a:r>
          </a:p>
          <a:p>
            <a:pPr marL="342900" lvl="0" indent="-342900">
              <a:lnSpc>
                <a:spcPct val="115000"/>
              </a:lnSpc>
              <a:spcBef>
                <a:spcPts val="1000"/>
              </a:spcBef>
              <a:buClr>
                <a:schemeClr val="dk1"/>
              </a:buClr>
              <a:buSzPct val="100000"/>
              <a:buFont typeface="Wingdings" pitchFamily="2" charset="2"/>
              <a:buChar char="ü"/>
            </a:pPr>
            <a:r>
              <a:rPr lang="en-US" sz="1400" dirty="0">
                <a:latin typeface="Roboto"/>
              </a:rPr>
              <a:t>Employee joining in mid calendar year will get sick leave on pro-rata basis.</a:t>
            </a:r>
          </a:p>
        </p:txBody>
      </p:sp>
      <p:sp>
        <p:nvSpPr>
          <p:cNvPr id="28" name="TextBox 27"/>
          <p:cNvSpPr txBox="1"/>
          <p:nvPr/>
        </p:nvSpPr>
        <p:spPr>
          <a:xfrm>
            <a:off x="6781800" y="1558925"/>
            <a:ext cx="3923378" cy="1820819"/>
          </a:xfrm>
          <a:prstGeom prst="rect">
            <a:avLst/>
          </a:prstGeom>
          <a:noFill/>
        </p:spPr>
        <p:txBody>
          <a:bodyPr wrap="square" rtlCol="0">
            <a:spAutoFit/>
          </a:bodyPr>
          <a:lstStyle/>
          <a:p>
            <a:pPr marL="342900" lvl="0" indent="-342900">
              <a:lnSpc>
                <a:spcPct val="115000"/>
              </a:lnSpc>
              <a:buClr>
                <a:schemeClr val="dk1"/>
              </a:buClr>
              <a:buSzPct val="100000"/>
              <a:buFont typeface="Wingdings" pitchFamily="2" charset="2"/>
              <a:buChar char="ü"/>
            </a:pPr>
            <a:r>
              <a:rPr lang="en-US" sz="1400" dirty="0">
                <a:latin typeface="Roboto"/>
              </a:rPr>
              <a:t>An employee can accumulate up to 45 days of earned leaves .</a:t>
            </a:r>
          </a:p>
          <a:p>
            <a:pPr marL="342900" lvl="0" indent="-342900">
              <a:lnSpc>
                <a:spcPct val="115000"/>
              </a:lnSpc>
              <a:spcBef>
                <a:spcPts val="1000"/>
              </a:spcBef>
              <a:buClr>
                <a:schemeClr val="dk1"/>
              </a:buClr>
              <a:buSzPct val="100000"/>
              <a:buFont typeface="Wingdings" pitchFamily="2" charset="2"/>
              <a:buChar char="ü"/>
            </a:pPr>
            <a:r>
              <a:rPr lang="en-US" sz="1400" dirty="0">
                <a:latin typeface="Roboto"/>
              </a:rPr>
              <a:t>Up to 15 leaves can be carried forward to the next year, remaining will lapse.</a:t>
            </a:r>
          </a:p>
          <a:p>
            <a:pPr marL="342900" lvl="0" indent="-342900">
              <a:lnSpc>
                <a:spcPct val="115000"/>
              </a:lnSpc>
              <a:spcBef>
                <a:spcPts val="1000"/>
              </a:spcBef>
              <a:buClr>
                <a:schemeClr val="dk1"/>
              </a:buClr>
              <a:buSzPct val="100000"/>
              <a:buFont typeface="Wingdings" pitchFamily="2" charset="2"/>
              <a:buChar char="ü"/>
            </a:pPr>
            <a:r>
              <a:rPr lang="en-US" sz="1400" dirty="0">
                <a:latin typeface="Roboto"/>
              </a:rPr>
              <a:t>An employee can avail this leave only after completing probation period.</a:t>
            </a:r>
          </a:p>
        </p:txBody>
      </p:sp>
      <p:sp>
        <p:nvSpPr>
          <p:cNvPr id="29" name="TextBox 28"/>
          <p:cNvSpPr txBox="1"/>
          <p:nvPr/>
        </p:nvSpPr>
        <p:spPr>
          <a:xfrm>
            <a:off x="6781800" y="3489278"/>
            <a:ext cx="3923378" cy="587853"/>
          </a:xfrm>
          <a:prstGeom prst="rect">
            <a:avLst/>
          </a:prstGeom>
          <a:noFill/>
        </p:spPr>
        <p:txBody>
          <a:bodyPr wrap="square" rtlCol="0">
            <a:spAutoFit/>
          </a:bodyPr>
          <a:lstStyle/>
          <a:p>
            <a:pPr marL="342900" lvl="0" indent="-342900">
              <a:lnSpc>
                <a:spcPct val="115000"/>
              </a:lnSpc>
              <a:buClr>
                <a:schemeClr val="dk1"/>
              </a:buClr>
              <a:buSzPct val="100000"/>
              <a:buFont typeface="Wingdings" pitchFamily="2" charset="2"/>
              <a:buChar char="ü"/>
            </a:pPr>
            <a:r>
              <a:rPr lang="en-US" sz="1400" dirty="0">
                <a:latin typeface="Roboto"/>
              </a:rPr>
              <a:t>An employee can avail this leave only after completing probation period.</a:t>
            </a:r>
          </a:p>
        </p:txBody>
      </p:sp>
      <p:sp>
        <p:nvSpPr>
          <p:cNvPr id="30" name="TextBox 29"/>
          <p:cNvSpPr txBox="1"/>
          <p:nvPr/>
        </p:nvSpPr>
        <p:spPr>
          <a:xfrm>
            <a:off x="6777250" y="4800600"/>
            <a:ext cx="3927927" cy="587853"/>
          </a:xfrm>
          <a:prstGeom prst="rect">
            <a:avLst/>
          </a:prstGeom>
          <a:noFill/>
        </p:spPr>
        <p:txBody>
          <a:bodyPr wrap="square" rtlCol="0">
            <a:spAutoFit/>
          </a:bodyPr>
          <a:lstStyle/>
          <a:p>
            <a:pPr marL="342900" lvl="0" indent="-342900">
              <a:lnSpc>
                <a:spcPct val="115000"/>
              </a:lnSpc>
              <a:buClr>
                <a:schemeClr val="dk1"/>
              </a:buClr>
              <a:buSzPct val="100000"/>
              <a:buFont typeface="Wingdings" pitchFamily="2" charset="2"/>
              <a:buChar char="ü"/>
            </a:pPr>
            <a:r>
              <a:rPr lang="en-US" sz="1400" dirty="0">
                <a:latin typeface="Roboto"/>
              </a:rPr>
              <a:t>An employee can avail this leave during probation also.</a:t>
            </a:r>
          </a:p>
        </p:txBody>
      </p:sp>
      <p:sp>
        <p:nvSpPr>
          <p:cNvPr id="20" name="Rectangle 19"/>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15</a:t>
            </a:r>
          </a:p>
        </p:txBody>
      </p:sp>
      <p:sp>
        <p:nvSpPr>
          <p:cNvPr id="17" name="Shape 442"/>
          <p:cNvSpPr txBox="1"/>
          <p:nvPr/>
        </p:nvSpPr>
        <p:spPr>
          <a:xfrm>
            <a:off x="149432" y="0"/>
            <a:ext cx="4193968"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60" dirty="0" smtClean="0">
                <a:solidFill>
                  <a:schemeClr val="bg1"/>
                </a:solidFill>
                <a:latin typeface="Arial" pitchFamily="34" charset="0"/>
                <a:cs typeface="Arial" pitchFamily="34" charset="0"/>
                <a:sym typeface="Calibri"/>
              </a:rPr>
              <a:t>Attendance &amp; Leave Policy</a:t>
            </a:r>
            <a:endParaRPr lang="en-US" sz="2400" b="1" i="0" u="none" strike="noStrike" cap="none" spc="-60" dirty="0">
              <a:solidFill>
                <a:schemeClr val="bg1"/>
              </a:solidFill>
              <a:latin typeface="Arial" pitchFamily="34" charset="0"/>
              <a:ea typeface="Calibri"/>
              <a:cs typeface="Arial" pitchFamily="34" charset="0"/>
              <a:sym typeface="Calibri"/>
            </a:endParaRPr>
          </a:p>
        </p:txBody>
      </p:sp>
      <p:sp>
        <p:nvSpPr>
          <p:cNvPr id="15" name="Rectangle 14"/>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04442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download images\hospital-medical-te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542" y="3293574"/>
            <a:ext cx="5944058" cy="3514898"/>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442"/>
          <p:cNvSpPr txBox="1"/>
          <p:nvPr/>
        </p:nvSpPr>
        <p:spPr>
          <a:xfrm>
            <a:off x="152400" y="0"/>
            <a:ext cx="21336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160" dirty="0" smtClean="0">
                <a:solidFill>
                  <a:schemeClr val="bg1"/>
                </a:solidFill>
                <a:sym typeface="Calibri"/>
              </a:rPr>
              <a:t>Medical Policy</a:t>
            </a:r>
            <a:endParaRPr lang="en-US" sz="2400" b="1" i="0" u="none" strike="noStrike" cap="none" spc="-160" dirty="0">
              <a:solidFill>
                <a:schemeClr val="bg1"/>
              </a:solidFill>
              <a:latin typeface="Roboto"/>
              <a:ea typeface="Calibri"/>
              <a:cs typeface="Calibri"/>
              <a:sym typeface="Calibri"/>
            </a:endParaRPr>
          </a:p>
        </p:txBody>
      </p:sp>
      <p:sp>
        <p:nvSpPr>
          <p:cNvPr id="25" name="Shape 449"/>
          <p:cNvSpPr txBox="1"/>
          <p:nvPr/>
        </p:nvSpPr>
        <p:spPr>
          <a:xfrm>
            <a:off x="304800" y="1730312"/>
            <a:ext cx="11543378" cy="2613088"/>
          </a:xfrm>
          <a:prstGeom prst="rect">
            <a:avLst/>
          </a:prstGeom>
          <a:noFill/>
          <a:ln>
            <a:noFill/>
          </a:ln>
        </p:spPr>
        <p:txBody>
          <a:bodyPr wrap="square" lIns="91425" tIns="91425" rIns="91425" bIns="91425" anchor="t" anchorCtr="0">
            <a:noAutofit/>
          </a:bodyPr>
          <a:lstStyle/>
          <a:p>
            <a:pPr lvl="0" algn="just">
              <a:buClr>
                <a:schemeClr val="dk1"/>
              </a:buClr>
              <a:buSzPct val="25000"/>
            </a:pPr>
            <a:r>
              <a:rPr lang="en-US" dirty="0">
                <a:solidFill>
                  <a:schemeClr val="dk1"/>
                </a:solidFill>
                <a:latin typeface="Arial" pitchFamily="34" charset="0"/>
                <a:ea typeface="Calibri"/>
                <a:cs typeface="Arial" pitchFamily="34" charset="0"/>
                <a:sym typeface="Calibri"/>
              </a:rPr>
              <a:t>It provides coverage </a:t>
            </a:r>
            <a:r>
              <a:rPr lang="en-US" dirty="0" smtClean="0">
                <a:solidFill>
                  <a:schemeClr val="dk1"/>
                </a:solidFill>
                <a:latin typeface="Arial" pitchFamily="34" charset="0"/>
                <a:ea typeface="Calibri"/>
                <a:cs typeface="Arial" pitchFamily="34" charset="0"/>
                <a:sym typeface="Calibri"/>
              </a:rPr>
              <a:t>of :</a:t>
            </a:r>
            <a:endParaRPr lang="en-US" dirty="0">
              <a:solidFill>
                <a:schemeClr val="dk1"/>
              </a:solidFill>
              <a:latin typeface="Arial" pitchFamily="34" charset="0"/>
              <a:ea typeface="Calibri"/>
              <a:cs typeface="Arial" pitchFamily="34" charset="0"/>
              <a:sym typeface="Calibri"/>
            </a:endParaRPr>
          </a:p>
          <a:p>
            <a:pPr lvl="0" algn="just">
              <a:buClr>
                <a:schemeClr val="dk1"/>
              </a:buClr>
              <a:buSzPct val="100000"/>
              <a:buFont typeface="Arial"/>
              <a:buChar char="•"/>
            </a:pPr>
            <a:r>
              <a:rPr lang="en-US" dirty="0">
                <a:solidFill>
                  <a:schemeClr val="dk1"/>
                </a:solidFill>
                <a:latin typeface="Arial" pitchFamily="34" charset="0"/>
                <a:ea typeface="Calibri"/>
                <a:cs typeface="Arial" pitchFamily="34" charset="0"/>
                <a:sym typeface="Calibri"/>
              </a:rPr>
              <a:t> </a:t>
            </a:r>
            <a:r>
              <a:rPr lang="en-US" dirty="0" smtClean="0">
                <a:solidFill>
                  <a:schemeClr val="dk1"/>
                </a:solidFill>
                <a:latin typeface="Arial" pitchFamily="34" charset="0"/>
                <a:ea typeface="Calibri"/>
                <a:cs typeface="Arial" pitchFamily="34" charset="0"/>
                <a:sym typeface="Calibri"/>
              </a:rPr>
              <a:t>  </a:t>
            </a:r>
            <a:r>
              <a:rPr lang="en-US" dirty="0" err="1" smtClean="0">
                <a:solidFill>
                  <a:schemeClr val="dk1"/>
                </a:solidFill>
                <a:latin typeface="Arial" pitchFamily="34" charset="0"/>
                <a:ea typeface="Calibri"/>
                <a:cs typeface="Arial" pitchFamily="34" charset="0"/>
                <a:sym typeface="Calibri"/>
              </a:rPr>
              <a:t>Rs</a:t>
            </a:r>
            <a:r>
              <a:rPr lang="en-US" dirty="0" smtClean="0">
                <a:solidFill>
                  <a:schemeClr val="dk1"/>
                </a:solidFill>
                <a:latin typeface="Arial" pitchFamily="34" charset="0"/>
                <a:ea typeface="Calibri"/>
                <a:cs typeface="Arial" pitchFamily="34" charset="0"/>
                <a:sym typeface="Calibri"/>
              </a:rPr>
              <a:t> </a:t>
            </a:r>
            <a:r>
              <a:rPr lang="en-US" dirty="0">
                <a:solidFill>
                  <a:schemeClr val="dk1"/>
                </a:solidFill>
                <a:latin typeface="Arial" pitchFamily="34" charset="0"/>
                <a:ea typeface="Calibri"/>
                <a:cs typeface="Arial" pitchFamily="34" charset="0"/>
                <a:sym typeface="Calibri"/>
              </a:rPr>
              <a:t>50,000/- for employees with salary less than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3 LPA (</a:t>
            </a:r>
            <a:r>
              <a:rPr lang="en-US" dirty="0" smtClean="0">
                <a:solidFill>
                  <a:schemeClr val="dk1"/>
                </a:solidFill>
                <a:latin typeface="Arial" pitchFamily="34" charset="0"/>
                <a:ea typeface="Calibri"/>
                <a:cs typeface="Arial" pitchFamily="34" charset="0"/>
                <a:sym typeface="Calibri"/>
              </a:rPr>
              <a:t>Self- insured</a:t>
            </a:r>
            <a:r>
              <a:rPr lang="en-US" dirty="0">
                <a:solidFill>
                  <a:schemeClr val="dk1"/>
                </a:solidFill>
                <a:latin typeface="Arial" pitchFamily="34" charset="0"/>
                <a:ea typeface="Calibri"/>
                <a:cs typeface="Arial" pitchFamily="34" charset="0"/>
                <a:sym typeface="Calibri"/>
              </a:rPr>
              <a:t>)</a:t>
            </a:r>
          </a:p>
          <a:p>
            <a:pPr lvl="0" algn="just">
              <a:buClr>
                <a:schemeClr val="dk1"/>
              </a:buClr>
              <a:buSzPct val="100000"/>
              <a:buFont typeface="Arial"/>
              <a:buChar char="•"/>
            </a:pPr>
            <a:r>
              <a:rPr lang="en-US" dirty="0" smtClean="0">
                <a:solidFill>
                  <a:schemeClr val="dk1"/>
                </a:solidFill>
                <a:latin typeface="Arial" pitchFamily="34" charset="0"/>
                <a:ea typeface="Calibri"/>
                <a:cs typeface="Arial" pitchFamily="34" charset="0"/>
                <a:sym typeface="Calibri"/>
              </a:rPr>
              <a:t>   </a:t>
            </a:r>
            <a:r>
              <a:rPr lang="en-US" dirty="0" err="1" smtClean="0">
                <a:solidFill>
                  <a:schemeClr val="dk1"/>
                </a:solidFill>
                <a:latin typeface="Arial" pitchFamily="34" charset="0"/>
                <a:ea typeface="Calibri"/>
                <a:cs typeface="Arial" pitchFamily="34" charset="0"/>
                <a:sym typeface="Calibri"/>
              </a:rPr>
              <a:t>Rs</a:t>
            </a:r>
            <a:r>
              <a:rPr lang="en-US" dirty="0" smtClean="0">
                <a:solidFill>
                  <a:schemeClr val="dk1"/>
                </a:solidFill>
                <a:latin typeface="Arial" pitchFamily="34" charset="0"/>
                <a:ea typeface="Calibri"/>
                <a:cs typeface="Arial" pitchFamily="34" charset="0"/>
                <a:sym typeface="Calibri"/>
              </a:rPr>
              <a:t> </a:t>
            </a:r>
            <a:r>
              <a:rPr lang="en-US" dirty="0">
                <a:solidFill>
                  <a:schemeClr val="dk1"/>
                </a:solidFill>
                <a:latin typeface="Arial" pitchFamily="34" charset="0"/>
                <a:ea typeface="Calibri"/>
                <a:cs typeface="Arial" pitchFamily="34" charset="0"/>
                <a:sym typeface="Calibri"/>
              </a:rPr>
              <a:t>1,50,000/- for employees with salary between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3 LPA –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10 LPA (employee+3 family members*)</a:t>
            </a:r>
          </a:p>
          <a:p>
            <a:pPr lvl="0" algn="just">
              <a:buClr>
                <a:schemeClr val="dk1"/>
              </a:buClr>
              <a:buSzPct val="100000"/>
              <a:buFont typeface="Arial"/>
              <a:buChar char="•"/>
            </a:pPr>
            <a:r>
              <a:rPr lang="en-US" dirty="0" smtClean="0">
                <a:solidFill>
                  <a:schemeClr val="dk1"/>
                </a:solidFill>
                <a:latin typeface="Arial" pitchFamily="34" charset="0"/>
                <a:ea typeface="Calibri"/>
                <a:cs typeface="Arial" pitchFamily="34" charset="0"/>
                <a:sym typeface="Calibri"/>
              </a:rPr>
              <a:t>   </a:t>
            </a:r>
            <a:r>
              <a:rPr lang="en-US" dirty="0" err="1" smtClean="0">
                <a:solidFill>
                  <a:schemeClr val="dk1"/>
                </a:solidFill>
                <a:latin typeface="Arial" pitchFamily="34" charset="0"/>
                <a:ea typeface="Calibri"/>
                <a:cs typeface="Arial" pitchFamily="34" charset="0"/>
                <a:sym typeface="Calibri"/>
              </a:rPr>
              <a:t>Rs</a:t>
            </a:r>
            <a:r>
              <a:rPr lang="en-US" dirty="0" smtClean="0">
                <a:solidFill>
                  <a:schemeClr val="dk1"/>
                </a:solidFill>
                <a:latin typeface="Arial" pitchFamily="34" charset="0"/>
                <a:ea typeface="Calibri"/>
                <a:cs typeface="Arial" pitchFamily="34" charset="0"/>
                <a:sym typeface="Calibri"/>
              </a:rPr>
              <a:t> </a:t>
            </a:r>
            <a:r>
              <a:rPr lang="en-US" dirty="0">
                <a:solidFill>
                  <a:schemeClr val="dk1"/>
                </a:solidFill>
                <a:latin typeface="Arial" pitchFamily="34" charset="0"/>
                <a:ea typeface="Calibri"/>
                <a:cs typeface="Arial" pitchFamily="34" charset="0"/>
                <a:sym typeface="Calibri"/>
              </a:rPr>
              <a:t>2,00,000/- for employees with salary between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10 </a:t>
            </a:r>
            <a:r>
              <a:rPr lang="en-US" dirty="0" smtClean="0">
                <a:solidFill>
                  <a:schemeClr val="dk1"/>
                </a:solidFill>
                <a:latin typeface="Arial" pitchFamily="34" charset="0"/>
                <a:ea typeface="Calibri"/>
                <a:cs typeface="Arial" pitchFamily="34" charset="0"/>
                <a:sym typeface="Calibri"/>
              </a:rPr>
              <a:t>LPA –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15 LPA (employee+3 family members)</a:t>
            </a:r>
          </a:p>
          <a:p>
            <a:pPr lvl="0" algn="just">
              <a:buClr>
                <a:schemeClr val="dk1"/>
              </a:buClr>
              <a:buSzPct val="100000"/>
              <a:buFont typeface="Arial"/>
              <a:buChar char="•"/>
            </a:pPr>
            <a:r>
              <a:rPr lang="en-US" dirty="0" smtClean="0">
                <a:solidFill>
                  <a:schemeClr val="dk1"/>
                </a:solidFill>
                <a:latin typeface="Arial" pitchFamily="34" charset="0"/>
                <a:ea typeface="Calibri"/>
                <a:cs typeface="Arial" pitchFamily="34" charset="0"/>
                <a:sym typeface="Calibri"/>
              </a:rPr>
              <a:t>   </a:t>
            </a:r>
            <a:r>
              <a:rPr lang="en-US" dirty="0" err="1" smtClean="0">
                <a:solidFill>
                  <a:schemeClr val="dk1"/>
                </a:solidFill>
                <a:latin typeface="Arial" pitchFamily="34" charset="0"/>
                <a:ea typeface="Calibri"/>
                <a:cs typeface="Arial" pitchFamily="34" charset="0"/>
                <a:sym typeface="Calibri"/>
              </a:rPr>
              <a:t>Rs</a:t>
            </a:r>
            <a:r>
              <a:rPr lang="en-US" dirty="0" smtClean="0">
                <a:solidFill>
                  <a:schemeClr val="dk1"/>
                </a:solidFill>
                <a:latin typeface="Arial" pitchFamily="34" charset="0"/>
                <a:ea typeface="Calibri"/>
                <a:cs typeface="Arial" pitchFamily="34" charset="0"/>
                <a:sym typeface="Calibri"/>
              </a:rPr>
              <a:t> </a:t>
            </a:r>
            <a:r>
              <a:rPr lang="en-US" dirty="0">
                <a:solidFill>
                  <a:schemeClr val="dk1"/>
                </a:solidFill>
                <a:latin typeface="Arial" pitchFamily="34" charset="0"/>
                <a:ea typeface="Calibri"/>
                <a:cs typeface="Arial" pitchFamily="34" charset="0"/>
                <a:sym typeface="Calibri"/>
              </a:rPr>
              <a:t>3,00,000/- for employees with salary more than </a:t>
            </a:r>
            <a:r>
              <a:rPr lang="en-US" dirty="0" err="1">
                <a:solidFill>
                  <a:schemeClr val="dk1"/>
                </a:solidFill>
                <a:latin typeface="Arial" pitchFamily="34" charset="0"/>
                <a:ea typeface="Calibri"/>
                <a:cs typeface="Arial" pitchFamily="34" charset="0"/>
                <a:sym typeface="Calibri"/>
              </a:rPr>
              <a:t>Rs</a:t>
            </a:r>
            <a:r>
              <a:rPr lang="en-US" dirty="0">
                <a:solidFill>
                  <a:schemeClr val="dk1"/>
                </a:solidFill>
                <a:latin typeface="Arial" pitchFamily="34" charset="0"/>
                <a:ea typeface="Calibri"/>
                <a:cs typeface="Arial" pitchFamily="34" charset="0"/>
                <a:sym typeface="Calibri"/>
              </a:rPr>
              <a:t> 15 LPA (employee+3 family members)</a:t>
            </a:r>
          </a:p>
          <a:p>
            <a:pPr lvl="0" algn="just">
              <a:buClr>
                <a:schemeClr val="dk1"/>
              </a:buClr>
              <a:buSzPct val="100000"/>
              <a:buFont typeface="Arial"/>
              <a:buChar char="•"/>
            </a:pPr>
            <a:r>
              <a:rPr lang="en-US" dirty="0" smtClean="0">
                <a:solidFill>
                  <a:schemeClr val="dk1"/>
                </a:solidFill>
                <a:latin typeface="Arial" pitchFamily="34" charset="0"/>
                <a:ea typeface="Calibri"/>
                <a:cs typeface="Arial" pitchFamily="34" charset="0"/>
                <a:sym typeface="Calibri"/>
              </a:rPr>
              <a:t>   </a:t>
            </a:r>
            <a:r>
              <a:rPr lang="en-IN" dirty="0">
                <a:latin typeface="Arial" panose="020B0604020202020204" pitchFamily="34" charset="0"/>
                <a:cs typeface="Arial" panose="020B0604020202020204" pitchFamily="34" charset="0"/>
              </a:rPr>
              <a:t>Soft copies of the medical card will be mailed to you in 30 - 45 days of joining which will contain the </a:t>
            </a:r>
            <a:r>
              <a:rPr lang="en-IN" dirty="0" smtClean="0">
                <a:latin typeface="Arial" panose="020B0604020202020204" pitchFamily="34" charset="0"/>
                <a:cs typeface="Arial" panose="020B0604020202020204" pitchFamily="34" charset="0"/>
              </a:rPr>
              <a:t>UHID</a:t>
            </a:r>
          </a:p>
          <a:p>
            <a:pPr lvl="0" algn="just">
              <a:buClr>
                <a:schemeClr val="dk1"/>
              </a:buClr>
              <a:buSzPct val="100000"/>
              <a:buFont typeface="Arial"/>
              <a:buChar char="•"/>
            </a:pPr>
            <a:endParaRPr lang="en-IN" b="1" i="1" dirty="0">
              <a:solidFill>
                <a:schemeClr val="dk1"/>
              </a:solidFill>
              <a:latin typeface="Arial" panose="020B0604020202020204" pitchFamily="34" charset="0"/>
              <a:ea typeface="Calibri"/>
              <a:cs typeface="Arial" panose="020B0604020202020204" pitchFamily="34" charset="0"/>
              <a:sym typeface="Calibri"/>
            </a:endParaRPr>
          </a:p>
          <a:p>
            <a:pPr lvl="0" algn="just">
              <a:buClr>
                <a:schemeClr val="dk1"/>
              </a:buClr>
              <a:buSzPct val="100000"/>
              <a:buFont typeface="Arial"/>
              <a:buChar char="•"/>
            </a:pPr>
            <a:endParaRPr lang="en-US" b="1" i="1" dirty="0" smtClean="0">
              <a:solidFill>
                <a:schemeClr val="dk1"/>
              </a:solidFill>
              <a:latin typeface="Arial" pitchFamily="34" charset="0"/>
              <a:ea typeface="Calibri"/>
              <a:cs typeface="Arial" pitchFamily="34" charset="0"/>
              <a:sym typeface="Calibri"/>
            </a:endParaRPr>
          </a:p>
          <a:p>
            <a:pPr lvl="0" algn="just">
              <a:buClr>
                <a:schemeClr val="dk1"/>
              </a:buClr>
              <a:buSzPct val="25000"/>
            </a:pPr>
            <a:r>
              <a:rPr lang="en-US" b="1" i="1" dirty="0" smtClean="0">
                <a:solidFill>
                  <a:schemeClr val="dk1"/>
                </a:solidFill>
                <a:latin typeface="Arial" pitchFamily="34" charset="0"/>
                <a:ea typeface="Calibri"/>
                <a:cs typeface="Arial" pitchFamily="34" charset="0"/>
                <a:sym typeface="Calibri"/>
              </a:rPr>
              <a:t>*</a:t>
            </a:r>
            <a:r>
              <a:rPr lang="en-US" b="1" i="1" dirty="0">
                <a:solidFill>
                  <a:schemeClr val="dk1"/>
                </a:solidFill>
                <a:latin typeface="Arial" pitchFamily="34" charset="0"/>
                <a:ea typeface="Calibri"/>
                <a:cs typeface="Arial" pitchFamily="34" charset="0"/>
                <a:sym typeface="Calibri"/>
              </a:rPr>
              <a:t>includes spouse and 2 children</a:t>
            </a:r>
          </a:p>
          <a:p>
            <a:pPr lvl="0" algn="just">
              <a:buClr>
                <a:srgbClr val="000000"/>
              </a:buClr>
            </a:pPr>
            <a:endParaRPr lang="en-US" dirty="0">
              <a:solidFill>
                <a:schemeClr val="dk1"/>
              </a:solidFill>
              <a:latin typeface="Arial" pitchFamily="34" charset="0"/>
              <a:ea typeface="Calibri"/>
              <a:cs typeface="Arial" pitchFamily="34" charset="0"/>
              <a:sym typeface="Calibri"/>
            </a:endParaRPr>
          </a:p>
        </p:txBody>
      </p:sp>
      <p:sp>
        <p:nvSpPr>
          <p:cNvPr id="26" name="Rectangle: Rounded Corners 6"/>
          <p:cNvSpPr/>
          <p:nvPr/>
        </p:nvSpPr>
        <p:spPr>
          <a:xfrm>
            <a:off x="1631140" y="990600"/>
            <a:ext cx="9086670" cy="498291"/>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p:cNvSpPr txBox="1"/>
          <p:nvPr/>
        </p:nvSpPr>
        <p:spPr>
          <a:xfrm>
            <a:off x="1860594" y="1039690"/>
            <a:ext cx="8627761" cy="400110"/>
          </a:xfrm>
          <a:prstGeom prst="rect">
            <a:avLst/>
          </a:prstGeom>
          <a:noFill/>
        </p:spPr>
        <p:txBody>
          <a:bodyPr wrap="square" rtlCol="0">
            <a:spAutoFit/>
          </a:bodyPr>
          <a:lstStyle/>
          <a:p>
            <a:pPr lvl="0" algn="just">
              <a:buClr>
                <a:schemeClr val="dk1"/>
              </a:buClr>
              <a:buSzPct val="25000"/>
            </a:pPr>
            <a:r>
              <a:rPr lang="en-US" sz="2000" b="1" dirty="0" smtClean="0">
                <a:solidFill>
                  <a:schemeClr val="bg1"/>
                </a:solidFill>
                <a:latin typeface="Arial" pitchFamily="34" charset="0"/>
                <a:ea typeface="Calibri"/>
                <a:cs typeface="Arial" pitchFamily="34" charset="0"/>
                <a:sym typeface="Calibri"/>
              </a:rPr>
              <a:t>CARS24 </a:t>
            </a:r>
            <a:r>
              <a:rPr lang="en-US" sz="2000" b="1" dirty="0">
                <a:solidFill>
                  <a:schemeClr val="bg1"/>
                </a:solidFill>
                <a:latin typeface="Arial" pitchFamily="34" charset="0"/>
                <a:ea typeface="Calibri"/>
                <a:cs typeface="Arial" pitchFamily="34" charset="0"/>
                <a:sym typeface="Calibri"/>
              </a:rPr>
              <a:t>Medical Insurance </a:t>
            </a:r>
            <a:r>
              <a:rPr lang="en-US" sz="2000" b="1" dirty="0" smtClean="0">
                <a:solidFill>
                  <a:schemeClr val="bg1"/>
                </a:solidFill>
                <a:latin typeface="Arial" pitchFamily="34" charset="0"/>
                <a:ea typeface="Calibri"/>
                <a:cs typeface="Arial" pitchFamily="34" charset="0"/>
                <a:sym typeface="Calibri"/>
              </a:rPr>
              <a:t>Benefit : </a:t>
            </a:r>
            <a:r>
              <a:rPr lang="en-US" sz="2000" b="1" dirty="0">
                <a:solidFill>
                  <a:schemeClr val="bg1"/>
                </a:solidFill>
                <a:latin typeface="Arial" pitchFamily="34" charset="0"/>
                <a:ea typeface="Calibri"/>
                <a:cs typeface="Arial" pitchFamily="34" charset="0"/>
                <a:sym typeface="Calibri"/>
              </a:rPr>
              <a:t>As per salary slabs &amp; age group.</a:t>
            </a:r>
          </a:p>
        </p:txBody>
      </p:sp>
      <p:sp>
        <p:nvSpPr>
          <p:cNvPr id="16" name="Rectangle 15"/>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16</a:t>
            </a:r>
            <a:endParaRPr lang="en-US" sz="2000" dirty="0">
              <a:solidFill>
                <a:schemeClr val="bg1"/>
              </a:solidFill>
              <a:cs typeface="Calibri"/>
            </a:endParaRPr>
          </a:p>
        </p:txBody>
      </p:sp>
      <p:sp>
        <p:nvSpPr>
          <p:cNvPr id="17" name="Rectangle 16"/>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8777" y="3429000"/>
            <a:ext cx="4394152" cy="369332"/>
          </a:xfrm>
          <a:prstGeom prst="rect">
            <a:avLst/>
          </a:prstGeom>
        </p:spPr>
        <p:txBody>
          <a:bodyPr wrap="none">
            <a:spAutoFit/>
          </a:bodyPr>
          <a:lstStyle/>
          <a:p>
            <a:pPr lvl="0" algn="just">
              <a:buClr>
                <a:schemeClr val="dk1"/>
              </a:buClr>
              <a:buSzPct val="100000"/>
            </a:pPr>
            <a:r>
              <a:rPr lang="en-IN" dirty="0">
                <a:latin typeface="Arial" panose="020B0604020202020204" pitchFamily="34" charset="0"/>
                <a:cs typeface="Arial" panose="020B0604020202020204" pitchFamily="34" charset="0"/>
              </a:rPr>
              <a:t>Number that can be used as a reference</a:t>
            </a:r>
            <a:endParaRPr lang="en-US" dirty="0">
              <a:solidFill>
                <a:schemeClr val="dk1"/>
              </a:solidFill>
              <a:latin typeface="Arial" pitchFamily="34" charset="0"/>
              <a:ea typeface="Calibri"/>
              <a:cs typeface="Arial" pitchFamily="34" charset="0"/>
              <a:sym typeface="Calibri"/>
            </a:endParaRPr>
          </a:p>
        </p:txBody>
      </p:sp>
      <p:sp>
        <p:nvSpPr>
          <p:cNvPr id="14" name="Rectangle 13"/>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989120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52400" y="0"/>
            <a:ext cx="4191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smtClean="0">
                <a:solidFill>
                  <a:schemeClr val="bg1"/>
                </a:solidFill>
                <a:latin typeface="Arial" pitchFamily="34" charset="0"/>
                <a:cs typeface="Arial" pitchFamily="34" charset="0"/>
                <a:sym typeface="Calibri"/>
              </a:rPr>
              <a:t>Sexual Harassment Policy</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7" name="Shape 449"/>
          <p:cNvSpPr txBox="1"/>
          <p:nvPr/>
        </p:nvSpPr>
        <p:spPr>
          <a:xfrm>
            <a:off x="304800" y="990600"/>
            <a:ext cx="8763000" cy="4724400"/>
          </a:xfrm>
          <a:prstGeom prst="rect">
            <a:avLst/>
          </a:prstGeom>
          <a:noFill/>
          <a:ln>
            <a:noFill/>
          </a:ln>
        </p:spPr>
        <p:txBody>
          <a:bodyPr wrap="square" lIns="91425" tIns="91425" rIns="91425" bIns="91425" anchor="t" anchorCtr="0">
            <a:noAutofit/>
          </a:bodyPr>
          <a:lstStyle/>
          <a:p>
            <a:pPr marL="285750" lvl="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For growth &amp; success of any business, a healthy workplace &amp; culture is vital. Keeping this in mind, </a:t>
            </a:r>
            <a:r>
              <a:rPr lang="en-US" b="1" dirty="0">
                <a:solidFill>
                  <a:srgbClr val="185889"/>
                </a:solidFill>
                <a:latin typeface="Arial" pitchFamily="34" charset="0"/>
                <a:ea typeface="Calibri"/>
                <a:cs typeface="Arial" pitchFamily="34" charset="0"/>
                <a:sym typeface="Calibri"/>
              </a:rPr>
              <a:t>CARS</a:t>
            </a:r>
            <a:r>
              <a:rPr lang="en-US" b="1" i="1" dirty="0">
                <a:solidFill>
                  <a:srgbClr val="ED7514"/>
                </a:solidFill>
                <a:latin typeface="Arial" pitchFamily="34" charset="0"/>
                <a:ea typeface="Calibri"/>
                <a:cs typeface="Arial" pitchFamily="34" charset="0"/>
                <a:sym typeface="Calibri"/>
              </a:rPr>
              <a:t>24</a:t>
            </a:r>
            <a:r>
              <a:rPr lang="en-US" b="1" dirty="0">
                <a:latin typeface="Arial" pitchFamily="34" charset="0"/>
                <a:ea typeface="Calibri"/>
                <a:cs typeface="Arial" pitchFamily="34" charset="0"/>
                <a:sym typeface="Calibri"/>
              </a:rPr>
              <a:t>, </a:t>
            </a:r>
            <a:r>
              <a:rPr lang="en-US" dirty="0">
                <a:latin typeface="Arial" pitchFamily="34" charset="0"/>
                <a:ea typeface="Calibri"/>
                <a:cs typeface="Arial" pitchFamily="34" charset="0"/>
                <a:sym typeface="Calibri"/>
              </a:rPr>
              <a:t>as an Organization has been founded on principles of inclusiveness and equality - access to opportunities for all, without any discrimination on the grounds of religion, race, caste, gender, or place of birth.</a:t>
            </a:r>
          </a:p>
          <a:p>
            <a:pPr marL="285750" lvl="0" indent="-285750">
              <a:buClr>
                <a:schemeClr val="dk1"/>
              </a:buClr>
              <a:buFont typeface="Wingdings" pitchFamily="2" charset="2"/>
              <a:buChar char="ü"/>
            </a:pPr>
            <a:endParaRPr lang="en-US" dirty="0">
              <a:latin typeface="Arial" pitchFamily="34" charset="0"/>
              <a:ea typeface="Calibri"/>
              <a:cs typeface="Arial" pitchFamily="34" charset="0"/>
              <a:sym typeface="Calibri"/>
            </a:endParaRPr>
          </a:p>
          <a:p>
            <a:pPr marL="285750" lvl="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In pursuance of its objectives and in order to ensure that its employees can work in an atmosphere free from any kind of harassment, exploitation, or intimidation, </a:t>
            </a:r>
            <a:r>
              <a:rPr lang="en-US" b="1" dirty="0">
                <a:solidFill>
                  <a:srgbClr val="185889"/>
                </a:solidFill>
                <a:latin typeface="Arial" pitchFamily="34" charset="0"/>
                <a:ea typeface="Calibri"/>
                <a:cs typeface="Arial" pitchFamily="34" charset="0"/>
                <a:sym typeface="Calibri"/>
              </a:rPr>
              <a:t>CARS</a:t>
            </a:r>
            <a:r>
              <a:rPr lang="en-US" b="1" i="1" dirty="0">
                <a:solidFill>
                  <a:srgbClr val="ED7514"/>
                </a:solidFill>
                <a:latin typeface="Arial" pitchFamily="34" charset="0"/>
                <a:ea typeface="Calibri"/>
                <a:cs typeface="Arial" pitchFamily="34" charset="0"/>
                <a:sym typeface="Calibri"/>
              </a:rPr>
              <a:t>24</a:t>
            </a:r>
            <a:r>
              <a:rPr lang="en-US" dirty="0" smtClean="0">
                <a:latin typeface="Arial" pitchFamily="34" charset="0"/>
                <a:ea typeface="Calibri"/>
                <a:cs typeface="Arial" pitchFamily="34" charset="0"/>
                <a:sym typeface="Calibri"/>
              </a:rPr>
              <a:t> </a:t>
            </a:r>
            <a:r>
              <a:rPr lang="en-US" dirty="0">
                <a:latin typeface="Arial" pitchFamily="34" charset="0"/>
                <a:ea typeface="Calibri"/>
                <a:cs typeface="Arial" pitchFamily="34" charset="0"/>
                <a:sym typeface="Calibri"/>
              </a:rPr>
              <a:t>has drafted the Prevention of Sexual Harassment at Workplace policy.</a:t>
            </a:r>
          </a:p>
          <a:p>
            <a:pPr marL="285750" lvl="0" indent="-285750">
              <a:buClr>
                <a:schemeClr val="dk1"/>
              </a:buClr>
              <a:buFont typeface="Wingdings" pitchFamily="2" charset="2"/>
              <a:buChar char="ü"/>
            </a:pPr>
            <a:endParaRPr lang="en-US" dirty="0">
              <a:latin typeface="Arial" pitchFamily="34" charset="0"/>
              <a:ea typeface="Calibri"/>
              <a:cs typeface="Arial" pitchFamily="34" charset="0"/>
              <a:sym typeface="Calibri"/>
            </a:endParaRPr>
          </a:p>
          <a:p>
            <a:pPr marL="285750" lvl="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You can view this policy on our </a:t>
            </a:r>
            <a:r>
              <a:rPr lang="en-US" dirty="0" smtClean="0">
                <a:latin typeface="Arial" pitchFamily="34" charset="0"/>
                <a:ea typeface="Calibri"/>
                <a:cs typeface="Arial" pitchFamily="34" charset="0"/>
                <a:sym typeface="Calibri"/>
              </a:rPr>
              <a:t>HRMS portal </a:t>
            </a:r>
            <a:r>
              <a:rPr lang="en-US" dirty="0">
                <a:latin typeface="Arial" pitchFamily="34" charset="0"/>
                <a:ea typeface="Calibri"/>
                <a:cs typeface="Arial" pitchFamily="34" charset="0"/>
                <a:sym typeface="Calibri"/>
              </a:rPr>
              <a:t>under the Policies section.</a:t>
            </a:r>
          </a:p>
          <a:p>
            <a:pPr marL="285750" lvl="0" indent="-285750">
              <a:buClr>
                <a:schemeClr val="dk1"/>
              </a:buClr>
              <a:buFont typeface="Wingdings" pitchFamily="2" charset="2"/>
              <a:buChar char="ü"/>
            </a:pPr>
            <a:endParaRPr lang="en-US" dirty="0">
              <a:latin typeface="Arial" pitchFamily="34" charset="0"/>
              <a:ea typeface="Calibri"/>
              <a:cs typeface="Arial" pitchFamily="34" charset="0"/>
              <a:sym typeface="Calibri"/>
            </a:endParaRPr>
          </a:p>
          <a:p>
            <a:pPr marL="285750" lvl="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It is imperative to carefully go through this policy at your convenience. Please feel free to reach out to Org Support Team in case of any clarification required on policy.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7592" y="1733566"/>
            <a:ext cx="3048000" cy="3048000"/>
          </a:xfrm>
          <a:prstGeom prst="rect">
            <a:avLst/>
          </a:prstGeom>
        </p:spPr>
      </p:pic>
      <p:sp>
        <p:nvSpPr>
          <p:cNvPr id="19" name="Rectangle 18"/>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17</a:t>
            </a:r>
            <a:endParaRPr lang="en-US" sz="2000" dirty="0">
              <a:solidFill>
                <a:schemeClr val="bg1"/>
              </a:solidFill>
              <a:cs typeface="Calibri"/>
            </a:endParaRPr>
          </a:p>
        </p:txBody>
      </p:sp>
      <p:sp>
        <p:nvSpPr>
          <p:cNvPr id="18" name="Rectangle 1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90447"/>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850865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52400" y="0"/>
            <a:ext cx="31242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smtClean="0">
                <a:solidFill>
                  <a:schemeClr val="bg1"/>
                </a:solidFill>
                <a:latin typeface="Arial" pitchFamily="34" charset="0"/>
                <a:cs typeface="Arial" pitchFamily="34" charset="0"/>
                <a:sym typeface="Calibri"/>
              </a:rPr>
              <a:t>Whistle Blower Policy</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7" name="Shape 449"/>
          <p:cNvSpPr txBox="1"/>
          <p:nvPr/>
        </p:nvSpPr>
        <p:spPr>
          <a:xfrm>
            <a:off x="304799" y="914400"/>
            <a:ext cx="10512235" cy="3276600"/>
          </a:xfrm>
          <a:prstGeom prst="rect">
            <a:avLst/>
          </a:prstGeom>
          <a:noFill/>
          <a:ln>
            <a:noFill/>
          </a:ln>
        </p:spPr>
        <p:txBody>
          <a:bodyPr wrap="square" lIns="91425" tIns="91425" rIns="91425" bIns="91425" anchor="t" anchorCtr="0">
            <a:noAutofit/>
          </a:bodyPr>
          <a:lstStyle/>
          <a:p>
            <a:pPr lvl="0">
              <a:spcBef>
                <a:spcPts val="0"/>
              </a:spcBef>
              <a:buNone/>
            </a:pPr>
            <a:r>
              <a:rPr lang="en-US" dirty="0">
                <a:latin typeface="Arial" pitchFamily="34" charset="0"/>
                <a:ea typeface="Calibri"/>
                <a:cs typeface="Arial" pitchFamily="34" charset="0"/>
                <a:sym typeface="Calibri"/>
              </a:rPr>
              <a:t>The Policy intends to cover serious concerns that could have grave impact on the operations and performance of the business of the Company. </a:t>
            </a:r>
          </a:p>
          <a:p>
            <a:pPr lvl="0">
              <a:spcBef>
                <a:spcPts val="0"/>
              </a:spcBef>
              <a:buNone/>
            </a:pPr>
            <a:endParaRPr lang="en-US" dirty="0">
              <a:latin typeface="Arial" pitchFamily="34" charset="0"/>
              <a:ea typeface="Calibri"/>
              <a:cs typeface="Arial" pitchFamily="34" charset="0"/>
              <a:sym typeface="Calibri"/>
            </a:endParaRPr>
          </a:p>
          <a:p>
            <a:pPr marL="400050" lvl="0" indent="-285750">
              <a:buSzPct val="100000"/>
              <a:buFont typeface="Wingdings" pitchFamily="2" charset="2"/>
              <a:buChar char="ü"/>
            </a:pPr>
            <a:r>
              <a:rPr lang="en-US" dirty="0">
                <a:latin typeface="Arial" pitchFamily="34" charset="0"/>
                <a:ea typeface="Calibri"/>
                <a:cs typeface="Arial" pitchFamily="34" charset="0"/>
                <a:sym typeface="Calibri"/>
              </a:rPr>
              <a:t>Unprofessional conduct or business practice(s) including fraudulent or corrupt practices (including the offering or accepting of bribes or gaining other undue advantage from the consumer and/or channel partners and/or vendor(s) associated with the company).  </a:t>
            </a:r>
          </a:p>
          <a:p>
            <a:pPr marL="400050" lvl="0" indent="-285750">
              <a:buSzPct val="100000"/>
              <a:buFont typeface="Wingdings" pitchFamily="2" charset="2"/>
              <a:buChar char="ü"/>
            </a:pPr>
            <a:r>
              <a:rPr lang="en-US" dirty="0">
                <a:latin typeface="Arial" pitchFamily="34" charset="0"/>
                <a:ea typeface="Calibri"/>
                <a:cs typeface="Arial" pitchFamily="34" charset="0"/>
                <a:sym typeface="Calibri"/>
              </a:rPr>
              <a:t>Abuse of power or authority for any unauthorized or ulterior purpose</a:t>
            </a:r>
            <a:r>
              <a:rPr lang="en-US" dirty="0" smtClean="0">
                <a:latin typeface="Arial" pitchFamily="34" charset="0"/>
                <a:ea typeface="Calibri"/>
                <a:cs typeface="Arial" pitchFamily="34" charset="0"/>
                <a:sym typeface="Calibri"/>
              </a:rPr>
              <a:t>. </a:t>
            </a:r>
            <a:r>
              <a:rPr lang="en-US" dirty="0">
                <a:latin typeface="Arial" pitchFamily="34" charset="0"/>
                <a:ea typeface="Calibri"/>
                <a:cs typeface="Arial" pitchFamily="34" charset="0"/>
                <a:sym typeface="Calibri"/>
              </a:rPr>
              <a:t>Unfair discrimination, coercion, harassment during employment or provision of services for undue advantage. </a:t>
            </a:r>
          </a:p>
          <a:p>
            <a:pPr marL="400050" lvl="0" indent="-285750">
              <a:buSzPct val="100000"/>
              <a:buFont typeface="Wingdings" pitchFamily="2" charset="2"/>
              <a:buChar char="ü"/>
            </a:pPr>
            <a:r>
              <a:rPr lang="en-US" dirty="0" smtClean="0">
                <a:latin typeface="Arial" pitchFamily="34" charset="0"/>
                <a:ea typeface="Calibri"/>
                <a:cs typeface="Arial" pitchFamily="34" charset="0"/>
                <a:sym typeface="Calibri"/>
              </a:rPr>
              <a:t>Carrying </a:t>
            </a:r>
            <a:r>
              <a:rPr lang="en-US" dirty="0">
                <a:latin typeface="Arial" pitchFamily="34" charset="0"/>
                <a:ea typeface="Calibri"/>
                <a:cs typeface="Arial" pitchFamily="34" charset="0"/>
                <a:sym typeface="Calibri"/>
              </a:rPr>
              <a:t>on any activity causing or which may cause financial irregularities and/or reporting.  </a:t>
            </a:r>
          </a:p>
          <a:p>
            <a:pPr marL="400050" lvl="0" indent="-285750">
              <a:buSzPct val="100000"/>
              <a:buFont typeface="Wingdings" pitchFamily="2" charset="2"/>
              <a:buChar char="ü"/>
            </a:pPr>
            <a:r>
              <a:rPr lang="en-US" dirty="0">
                <a:latin typeface="Arial" pitchFamily="34" charset="0"/>
                <a:ea typeface="Calibri"/>
                <a:cs typeface="Arial" pitchFamily="34" charset="0"/>
                <a:sym typeface="Calibri"/>
              </a:rPr>
              <a:t>Knowing or encouraging malpractices and or fraud in any office or branch of the Company.  </a:t>
            </a:r>
          </a:p>
          <a:p>
            <a:pPr marL="400050" lvl="0" indent="-285750">
              <a:buSzPct val="100000"/>
              <a:buFont typeface="Wingdings" pitchFamily="2" charset="2"/>
              <a:buChar char="ü"/>
            </a:pPr>
            <a:r>
              <a:rPr lang="en-US" dirty="0">
                <a:latin typeface="Arial" pitchFamily="34" charset="0"/>
                <a:ea typeface="Calibri"/>
                <a:cs typeface="Arial" pitchFamily="34" charset="0"/>
                <a:sym typeface="Calibri"/>
              </a:rPr>
              <a:t>Any activity leading to or likely to lead to wrongful loss to Company </a:t>
            </a:r>
          </a:p>
        </p:txBody>
      </p:sp>
      <p:sp>
        <p:nvSpPr>
          <p:cNvPr id="19" name="Shape 567"/>
          <p:cNvSpPr txBox="1"/>
          <p:nvPr/>
        </p:nvSpPr>
        <p:spPr>
          <a:xfrm>
            <a:off x="1368697" y="4839146"/>
            <a:ext cx="8842104" cy="443631"/>
          </a:xfrm>
          <a:prstGeom prst="rect">
            <a:avLst/>
          </a:prstGeom>
          <a:noFill/>
          <a:ln>
            <a:noFill/>
          </a:ln>
        </p:spPr>
        <p:txBody>
          <a:bodyPr wrap="square" lIns="91425" tIns="91425" rIns="91425" bIns="91425" anchor="ctr" anchorCtr="0">
            <a:noAutofit/>
          </a:bodyPr>
          <a:lstStyle/>
          <a:p>
            <a:pPr lvl="0" rtl="0">
              <a:spcBef>
                <a:spcPts val="0"/>
              </a:spcBef>
              <a:buNone/>
            </a:pPr>
            <a:r>
              <a:rPr lang="en-US" sz="1800" dirty="0" smtClean="0">
                <a:solidFill>
                  <a:schemeClr val="dk1"/>
                </a:solidFill>
                <a:latin typeface="Arial" pitchFamily="34" charset="0"/>
                <a:ea typeface="Calibri"/>
                <a:cs typeface="Arial" pitchFamily="34" charset="0"/>
                <a:sym typeface="Calibri"/>
              </a:rPr>
              <a:t>+</a:t>
            </a:r>
            <a:r>
              <a:rPr lang="en-US" sz="1800" dirty="0">
                <a:solidFill>
                  <a:schemeClr val="dk1"/>
                </a:solidFill>
                <a:latin typeface="Arial" pitchFamily="34" charset="0"/>
                <a:ea typeface="Calibri"/>
                <a:cs typeface="Arial" pitchFamily="34" charset="0"/>
                <a:sym typeface="Calibri"/>
              </a:rPr>
              <a:t>91 8800450909  </a:t>
            </a:r>
            <a:r>
              <a:rPr lang="en-US" sz="1800" dirty="0" smtClean="0">
                <a:solidFill>
                  <a:schemeClr val="dk1"/>
                </a:solidFill>
                <a:latin typeface="Arial" pitchFamily="34" charset="0"/>
                <a:ea typeface="Calibri"/>
                <a:cs typeface="Arial" pitchFamily="34" charset="0"/>
                <a:sym typeface="Calibri"/>
              </a:rPr>
              <a:t>                                            whistle@cars24.com </a:t>
            </a:r>
            <a:endParaRPr lang="en-US" sz="1800" dirty="0">
              <a:solidFill>
                <a:schemeClr val="dk1"/>
              </a:solidFill>
              <a:latin typeface="Arial" pitchFamily="34" charset="0"/>
              <a:ea typeface="Calibri"/>
              <a:cs typeface="Arial" pitchFamily="34" charset="0"/>
              <a:sym typeface="Calibri"/>
            </a:endParaRP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077588" y="4741510"/>
            <a:ext cx="637412" cy="637412"/>
          </a:xfrm>
          <a:prstGeom prst="rect">
            <a:avLst/>
          </a:prstGeom>
        </p:spPr>
      </p:pic>
      <p:pic>
        <p:nvPicPr>
          <p:cNvPr id="3" name="Picture 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4257" y="4724400"/>
            <a:ext cx="708323" cy="708323"/>
          </a:xfrm>
          <a:prstGeom prst="rect">
            <a:avLst/>
          </a:prstGeom>
        </p:spPr>
      </p:pic>
      <p:sp>
        <p:nvSpPr>
          <p:cNvPr id="20" name="Rectangle 19"/>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18</a:t>
            </a:r>
            <a:endParaRPr lang="en-US" sz="2000" dirty="0">
              <a:solidFill>
                <a:schemeClr val="bg1"/>
              </a:solidFill>
              <a:cs typeface="Calibri"/>
            </a:endParaRPr>
          </a:p>
        </p:txBody>
      </p:sp>
      <p:sp>
        <p:nvSpPr>
          <p:cNvPr id="18" name="Rectangle 1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D:\cars24_logo\Primary 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0087254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442"/>
          <p:cNvSpPr txBox="1"/>
          <p:nvPr/>
        </p:nvSpPr>
        <p:spPr>
          <a:xfrm>
            <a:off x="199029" y="0"/>
            <a:ext cx="4068171"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50" dirty="0" smtClean="0">
                <a:solidFill>
                  <a:schemeClr val="bg1"/>
                </a:solidFill>
                <a:latin typeface="Arial" pitchFamily="34" charset="0"/>
                <a:cs typeface="Arial" pitchFamily="34" charset="0"/>
                <a:sym typeface="Calibri"/>
              </a:rPr>
              <a:t>Local Conveyance Policy</a:t>
            </a:r>
            <a:endParaRPr lang="en-US" sz="2400" b="1" i="0" u="none" strike="noStrike" cap="none" spc="-50" dirty="0">
              <a:solidFill>
                <a:schemeClr val="bg1"/>
              </a:solidFill>
              <a:latin typeface="Arial" pitchFamily="34" charset="0"/>
              <a:ea typeface="Calibri"/>
              <a:cs typeface="Arial" pitchFamily="34" charset="0"/>
              <a:sym typeface="Calibri"/>
            </a:endParaRPr>
          </a:p>
        </p:txBody>
      </p:sp>
      <p:sp>
        <p:nvSpPr>
          <p:cNvPr id="19" name="Shape 573"/>
          <p:cNvSpPr/>
          <p:nvPr/>
        </p:nvSpPr>
        <p:spPr>
          <a:xfrm>
            <a:off x="-152400" y="773700"/>
            <a:ext cx="9552516" cy="369300"/>
          </a:xfrm>
          <a:prstGeom prst="rect">
            <a:avLst/>
          </a:prstGeom>
          <a:noFill/>
          <a:ln>
            <a:noFill/>
          </a:ln>
        </p:spPr>
        <p:txBody>
          <a:bodyPr wrap="square" lIns="91425" tIns="45700" rIns="91425" bIns="45700" anchor="t" anchorCtr="0">
            <a:noAutofit/>
          </a:bodyPr>
          <a:lstStyle/>
          <a:p>
            <a:pPr lvl="1">
              <a:buClr>
                <a:schemeClr val="dk1"/>
              </a:buClr>
              <a:buSzPct val="25000"/>
              <a:buFont typeface="Calibri"/>
              <a:buNone/>
            </a:pPr>
            <a:r>
              <a:rPr lang="en-US" sz="2000" b="1" i="0" u="none" strike="noStrike" cap="none" dirty="0" smtClean="0">
                <a:latin typeface="Arial" pitchFamily="34" charset="0"/>
                <a:ea typeface="Calibri"/>
                <a:cs typeface="Arial" pitchFamily="34" charset="0"/>
                <a:sym typeface="Calibri"/>
              </a:rPr>
              <a:t>Reimbursement of conveyance expenses incurred by employees</a:t>
            </a:r>
            <a:endParaRPr lang="en-US" sz="2000" b="1" i="0" u="none" strike="noStrike" cap="none" dirty="0">
              <a:latin typeface="Arial" pitchFamily="34" charset="0"/>
              <a:ea typeface="Calibri"/>
              <a:cs typeface="Arial" pitchFamily="34" charset="0"/>
              <a:sym typeface="Calibri"/>
            </a:endParaRPr>
          </a:p>
        </p:txBody>
      </p:sp>
      <p:sp>
        <p:nvSpPr>
          <p:cNvPr id="20" name="TextBox 19"/>
          <p:cNvSpPr txBox="1"/>
          <p:nvPr/>
        </p:nvSpPr>
        <p:spPr>
          <a:xfrm>
            <a:off x="340360" y="1828800"/>
            <a:ext cx="8346440" cy="923330"/>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smtClean="0">
                <a:solidFill>
                  <a:schemeClr val="dk1"/>
                </a:solidFill>
                <a:latin typeface="Arial" pitchFamily="34" charset="0"/>
                <a:ea typeface="Calibri"/>
                <a:cs typeface="Arial" pitchFamily="34" charset="0"/>
                <a:sym typeface="Calibri"/>
              </a:rPr>
              <a:t>Outstation Travel</a:t>
            </a:r>
            <a:endParaRPr lang="en-US" dirty="0">
              <a:solidFill>
                <a:schemeClr val="dk1"/>
              </a:solidFill>
              <a:latin typeface="Arial" pitchFamily="34" charset="0"/>
              <a:ea typeface="Calibri"/>
              <a:cs typeface="Arial" pitchFamily="34" charset="0"/>
              <a:sym typeface="Calibri"/>
            </a:endParaRPr>
          </a:p>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Employees working on holidays weekly offs may claim such amounts</a:t>
            </a:r>
          </a:p>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For using public </a:t>
            </a:r>
            <a:r>
              <a:rPr lang="en-US" dirty="0" smtClean="0">
                <a:solidFill>
                  <a:schemeClr val="dk1"/>
                </a:solidFill>
                <a:latin typeface="Arial" pitchFamily="34" charset="0"/>
                <a:ea typeface="Calibri"/>
                <a:cs typeface="Arial" pitchFamily="34" charset="0"/>
                <a:sym typeface="Calibri"/>
              </a:rPr>
              <a:t>transportation/own conveyance </a:t>
            </a:r>
            <a:r>
              <a:rPr lang="en-US" dirty="0">
                <a:solidFill>
                  <a:schemeClr val="dk1"/>
                </a:solidFill>
                <a:latin typeface="Arial" pitchFamily="34" charset="0"/>
                <a:ea typeface="Calibri"/>
                <a:cs typeface="Arial" pitchFamily="34" charset="0"/>
                <a:sym typeface="Calibri"/>
              </a:rPr>
              <a:t>for official business purpose</a:t>
            </a:r>
          </a:p>
        </p:txBody>
      </p:sp>
      <p:sp>
        <p:nvSpPr>
          <p:cNvPr id="21" name="Rectangle: Rounded Corners 6"/>
          <p:cNvSpPr/>
          <p:nvPr/>
        </p:nvSpPr>
        <p:spPr>
          <a:xfrm>
            <a:off x="342542" y="1295399"/>
            <a:ext cx="3864865" cy="498291"/>
          </a:xfrm>
          <a:prstGeom prst="roundRect">
            <a:avLst>
              <a:gd name="adj" fmla="val 0"/>
            </a:avLst>
          </a:prstGeom>
          <a:solidFill>
            <a:srgbClr val="1858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94531" y="1344490"/>
            <a:ext cx="3712876" cy="400110"/>
          </a:xfrm>
          <a:prstGeom prst="rect">
            <a:avLst/>
          </a:prstGeom>
          <a:noFill/>
        </p:spPr>
        <p:txBody>
          <a:bodyPr wrap="none" rtlCol="0">
            <a:spAutoFit/>
          </a:bodyPr>
          <a:lstStyle/>
          <a:p>
            <a:pPr lvl="0">
              <a:buClr>
                <a:srgbClr val="E36C09"/>
              </a:buClr>
              <a:buSzPct val="25000"/>
            </a:pPr>
            <a:r>
              <a:rPr lang="en-US" sz="2000" b="1" dirty="0">
                <a:solidFill>
                  <a:schemeClr val="bg1"/>
                </a:solidFill>
                <a:latin typeface="Arial" pitchFamily="34" charset="0"/>
                <a:ea typeface="Calibri"/>
                <a:cs typeface="Arial" pitchFamily="34" charset="0"/>
                <a:sym typeface="Calibri"/>
              </a:rPr>
              <a:t>This Policy is applicable </a:t>
            </a:r>
            <a:r>
              <a:rPr lang="en-US" sz="2000" b="1" dirty="0" smtClean="0">
                <a:solidFill>
                  <a:schemeClr val="bg1"/>
                </a:solidFill>
                <a:latin typeface="Arial" pitchFamily="34" charset="0"/>
                <a:ea typeface="Calibri"/>
                <a:cs typeface="Arial" pitchFamily="34" charset="0"/>
                <a:sym typeface="Calibri"/>
              </a:rPr>
              <a:t>for :</a:t>
            </a:r>
            <a:endParaRPr lang="en-US" sz="2000" b="1" dirty="0">
              <a:solidFill>
                <a:schemeClr val="bg1"/>
              </a:solidFill>
              <a:latin typeface="Arial" pitchFamily="34" charset="0"/>
              <a:ea typeface="Calibri"/>
              <a:cs typeface="Arial" pitchFamily="34" charset="0"/>
              <a:sym typeface="Calibri"/>
            </a:endParaRPr>
          </a:p>
        </p:txBody>
      </p:sp>
      <p:sp>
        <p:nvSpPr>
          <p:cNvPr id="23" name="TextBox 22"/>
          <p:cNvSpPr txBox="1"/>
          <p:nvPr/>
        </p:nvSpPr>
        <p:spPr>
          <a:xfrm>
            <a:off x="342542" y="3560802"/>
            <a:ext cx="8649058" cy="923330"/>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Four wheelers : INR 7/km    </a:t>
            </a:r>
          </a:p>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Two wheelers  : INR 3.50/km</a:t>
            </a:r>
          </a:p>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Reimbursement expense approvals should be supported with proper bills</a:t>
            </a:r>
          </a:p>
        </p:txBody>
      </p:sp>
      <p:sp>
        <p:nvSpPr>
          <p:cNvPr id="24" name="Rectangle: Rounded Corners 6"/>
          <p:cNvSpPr/>
          <p:nvPr/>
        </p:nvSpPr>
        <p:spPr>
          <a:xfrm>
            <a:off x="340360" y="3027402"/>
            <a:ext cx="7299270" cy="498291"/>
          </a:xfrm>
          <a:prstGeom prst="roundRect">
            <a:avLst>
              <a:gd name="adj" fmla="val 0"/>
            </a:avLst>
          </a:prstGeom>
          <a:solidFill>
            <a:srgbClr val="1858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96713" y="3076492"/>
            <a:ext cx="7142917" cy="400110"/>
          </a:xfrm>
          <a:prstGeom prst="rect">
            <a:avLst/>
          </a:prstGeom>
          <a:noFill/>
        </p:spPr>
        <p:txBody>
          <a:bodyPr wrap="none" rtlCol="0">
            <a:spAutoFit/>
          </a:bodyPr>
          <a:lstStyle/>
          <a:p>
            <a:pPr lvl="0">
              <a:buClr>
                <a:srgbClr val="E36C09"/>
              </a:buClr>
              <a:buSzPct val="25000"/>
            </a:pPr>
            <a:r>
              <a:rPr lang="en-US" sz="2000" b="1" dirty="0" smtClean="0">
                <a:solidFill>
                  <a:schemeClr val="bg1"/>
                </a:solidFill>
                <a:latin typeface="Arial" pitchFamily="34" charset="0"/>
                <a:ea typeface="Calibri"/>
                <a:cs typeface="Arial" pitchFamily="34" charset="0"/>
                <a:sym typeface="Calibri"/>
              </a:rPr>
              <a:t>For Employees Using Their Vehicles Entitlement Will Be :</a:t>
            </a:r>
            <a:endParaRPr lang="en-US" sz="2000" b="1" dirty="0">
              <a:solidFill>
                <a:schemeClr val="bg1"/>
              </a:solidFill>
              <a:latin typeface="Arial" pitchFamily="34" charset="0"/>
              <a:ea typeface="Calibri"/>
              <a:cs typeface="Arial" pitchFamily="34" charset="0"/>
              <a:sym typeface="Calibri"/>
            </a:endParaRPr>
          </a:p>
        </p:txBody>
      </p:sp>
      <p:sp>
        <p:nvSpPr>
          <p:cNvPr id="26" name="TextBox 25"/>
          <p:cNvSpPr txBox="1"/>
          <p:nvPr/>
        </p:nvSpPr>
        <p:spPr>
          <a:xfrm>
            <a:off x="340360" y="5352010"/>
            <a:ext cx="10556240" cy="923330"/>
          </a:xfrm>
          <a:prstGeom prst="rect">
            <a:avLst/>
          </a:prstGeom>
          <a:noFill/>
        </p:spPr>
        <p:txBody>
          <a:bodyPr wrap="square" rtlCol="0">
            <a:spAutoFit/>
          </a:bodyPr>
          <a:lstStyle/>
          <a:p>
            <a:pPr lvl="0">
              <a:buClr>
                <a:srgbClr val="E36C09"/>
              </a:buClr>
              <a:buSzPct val="25000"/>
            </a:pPr>
            <a:r>
              <a:rPr lang="en-US" dirty="0">
                <a:solidFill>
                  <a:schemeClr val="dk1"/>
                </a:solidFill>
                <a:latin typeface="Arial" pitchFamily="34" charset="0"/>
                <a:ea typeface="Calibri"/>
                <a:cs typeface="Arial" pitchFamily="34" charset="0"/>
                <a:sym typeface="Calibri"/>
              </a:rPr>
              <a:t>All expense claims for a month should be raised in “</a:t>
            </a:r>
            <a:r>
              <a:rPr lang="en-US" b="1" dirty="0" err="1" smtClean="0">
                <a:solidFill>
                  <a:schemeClr val="dk1"/>
                </a:solidFill>
                <a:latin typeface="Arial" pitchFamily="34" charset="0"/>
                <a:ea typeface="Calibri"/>
                <a:cs typeface="Arial" pitchFamily="34" charset="0"/>
                <a:sym typeface="Calibri"/>
              </a:rPr>
              <a:t>Happay</a:t>
            </a:r>
            <a:r>
              <a:rPr lang="en-US" b="1" dirty="0" smtClean="0">
                <a:solidFill>
                  <a:schemeClr val="dk1"/>
                </a:solidFill>
                <a:latin typeface="Arial" pitchFamily="34" charset="0"/>
                <a:ea typeface="Calibri"/>
                <a:cs typeface="Arial" pitchFamily="34" charset="0"/>
                <a:sym typeface="Calibri"/>
              </a:rPr>
              <a:t> </a:t>
            </a:r>
            <a:r>
              <a:rPr lang="en-US" b="1" dirty="0">
                <a:solidFill>
                  <a:schemeClr val="dk1"/>
                </a:solidFill>
                <a:latin typeface="Arial" pitchFamily="34" charset="0"/>
                <a:ea typeface="Calibri"/>
                <a:cs typeface="Arial" pitchFamily="34" charset="0"/>
                <a:sym typeface="Calibri"/>
              </a:rPr>
              <a:t>Portal” </a:t>
            </a:r>
            <a:r>
              <a:rPr lang="en-US" dirty="0">
                <a:solidFill>
                  <a:schemeClr val="dk1"/>
                </a:solidFill>
                <a:latin typeface="Arial" pitchFamily="34" charset="0"/>
                <a:ea typeface="Calibri"/>
                <a:cs typeface="Arial" pitchFamily="34" charset="0"/>
                <a:sym typeface="Calibri"/>
              </a:rPr>
              <a:t>and approved by Manager maximum by 7th of next month. Claims not raised by 7th will be processed in next cycle. </a:t>
            </a:r>
          </a:p>
          <a:p>
            <a:pPr lvl="0">
              <a:buClr>
                <a:srgbClr val="E36C09"/>
              </a:buClr>
              <a:buSzPct val="25000"/>
            </a:pPr>
            <a:r>
              <a:rPr lang="en-US" dirty="0">
                <a:solidFill>
                  <a:schemeClr val="dk1"/>
                </a:solidFill>
                <a:latin typeface="Arial" pitchFamily="34" charset="0"/>
                <a:ea typeface="Calibri"/>
                <a:cs typeface="Arial" pitchFamily="34" charset="0"/>
                <a:sym typeface="Calibri"/>
              </a:rPr>
              <a:t>15th and 25th are the two cycles of disbursement.</a:t>
            </a:r>
          </a:p>
        </p:txBody>
      </p:sp>
      <p:sp>
        <p:nvSpPr>
          <p:cNvPr id="27" name="Rectangle: Rounded Corners 6"/>
          <p:cNvSpPr/>
          <p:nvPr/>
        </p:nvSpPr>
        <p:spPr>
          <a:xfrm>
            <a:off x="338178" y="4818610"/>
            <a:ext cx="2012791" cy="498291"/>
          </a:xfrm>
          <a:prstGeom prst="roundRect">
            <a:avLst>
              <a:gd name="adj" fmla="val 0"/>
            </a:avLst>
          </a:prstGeom>
          <a:solidFill>
            <a:srgbClr val="1858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94531" y="4867700"/>
            <a:ext cx="1822935" cy="400110"/>
          </a:xfrm>
          <a:prstGeom prst="rect">
            <a:avLst/>
          </a:prstGeom>
          <a:noFill/>
        </p:spPr>
        <p:txBody>
          <a:bodyPr wrap="none" rtlCol="0">
            <a:spAutoFit/>
          </a:bodyPr>
          <a:lstStyle/>
          <a:p>
            <a:pPr lvl="0">
              <a:buClr>
                <a:srgbClr val="E36C09"/>
              </a:buClr>
              <a:buSzPct val="25000"/>
            </a:pPr>
            <a:r>
              <a:rPr lang="en-US" sz="2000" b="1" dirty="0" smtClean="0">
                <a:solidFill>
                  <a:schemeClr val="bg1"/>
                </a:solidFill>
                <a:latin typeface="Arial" pitchFamily="34" charset="0"/>
                <a:ea typeface="Calibri"/>
                <a:cs typeface="Arial" pitchFamily="34" charset="0"/>
                <a:sym typeface="Calibri"/>
              </a:rPr>
              <a:t>Payout Date :</a:t>
            </a:r>
            <a:endParaRPr lang="en-US" sz="2000" b="1" dirty="0">
              <a:solidFill>
                <a:schemeClr val="bg1"/>
              </a:solidFill>
              <a:latin typeface="Arial" pitchFamily="34" charset="0"/>
              <a:ea typeface="Calibri"/>
              <a:cs typeface="Arial" pitchFamily="34" charset="0"/>
              <a:sym typeface="Calibri"/>
            </a:endParaRPr>
          </a:p>
        </p:txBody>
      </p:sp>
      <p:pic>
        <p:nvPicPr>
          <p:cNvPr id="30" name="Picture 6" descr="D:\download images\shutterstock_516693496 [Convert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430786"/>
            <a:ext cx="4334644" cy="268401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19</a:t>
            </a:r>
            <a:endParaRPr lang="en-US" sz="2000" dirty="0">
              <a:solidFill>
                <a:schemeClr val="bg1"/>
              </a:solidFill>
              <a:cs typeface="Calibri"/>
            </a:endParaRPr>
          </a:p>
        </p:txBody>
      </p:sp>
      <p:sp>
        <p:nvSpPr>
          <p:cNvPr id="29" name="Rectangle 28"/>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527087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858000"/>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0"/>
            <a:ext cx="12192000" cy="607567"/>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dirty="0"/>
          </a:p>
        </p:txBody>
      </p:sp>
      <p:sp>
        <p:nvSpPr>
          <p:cNvPr id="5" name="object 5"/>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dirty="0"/>
          </a:p>
        </p:txBody>
      </p:sp>
      <p:sp>
        <p:nvSpPr>
          <p:cNvPr id="15" name="Shape 442"/>
          <p:cNvSpPr txBox="1"/>
          <p:nvPr/>
        </p:nvSpPr>
        <p:spPr>
          <a:xfrm>
            <a:off x="-457" y="0"/>
            <a:ext cx="2057857"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smtClean="0">
                <a:solidFill>
                  <a:srgbClr val="FFFFFF"/>
                </a:solidFill>
                <a:latin typeface="Arial" pitchFamily="34" charset="0"/>
                <a:cs typeface="Arial" pitchFamily="34" charset="0"/>
              </a:rPr>
              <a:t>Our Mission </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29" name="Rectangle 28"/>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2</a:t>
            </a:r>
            <a:endParaRPr lang="en-US" sz="2000" dirty="0">
              <a:solidFill>
                <a:schemeClr val="bg1"/>
              </a:solidFill>
              <a:cs typeface="Calibri"/>
            </a:endParaRPr>
          </a:p>
        </p:txBody>
      </p:sp>
      <p:sp>
        <p:nvSpPr>
          <p:cNvPr id="30" name="Rectangle 29"/>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
        <p:nvSpPr>
          <p:cNvPr id="17" name="Shape 449"/>
          <p:cNvSpPr txBox="1"/>
          <p:nvPr/>
        </p:nvSpPr>
        <p:spPr>
          <a:xfrm>
            <a:off x="304800" y="990600"/>
            <a:ext cx="6705600" cy="2895600"/>
          </a:xfrm>
          <a:prstGeom prst="rect">
            <a:avLst/>
          </a:prstGeom>
          <a:noFill/>
          <a:ln>
            <a:noFill/>
          </a:ln>
        </p:spPr>
        <p:txBody>
          <a:bodyPr wrap="square" lIns="91425" tIns="91425" rIns="91425" bIns="91425" anchor="t" anchorCtr="0">
            <a:noAutofit/>
          </a:bodyPr>
          <a:lstStyle/>
          <a:p>
            <a:pPr lvl="0">
              <a:lnSpc>
                <a:spcPct val="150000"/>
              </a:lnSpc>
              <a:spcBef>
                <a:spcPts val="0"/>
              </a:spcBef>
              <a:buNone/>
            </a:pPr>
            <a:r>
              <a:rPr lang="en-US" sz="2400" b="1" dirty="0">
                <a:latin typeface="Arial" pitchFamily="34" charset="0"/>
                <a:cs typeface="Arial" pitchFamily="34" charset="0"/>
              </a:rPr>
              <a:t>Since 2015</a:t>
            </a:r>
            <a:r>
              <a:rPr lang="en-US" sz="2400" dirty="0" smtClean="0">
                <a:latin typeface="Arial" pitchFamily="34" charset="0"/>
                <a:cs typeface="Arial" pitchFamily="34" charset="0"/>
              </a:rPr>
              <a:t>, we </a:t>
            </a:r>
            <a:r>
              <a:rPr lang="en-US" sz="2400" dirty="0">
                <a:latin typeface="Arial" pitchFamily="34" charset="0"/>
                <a:cs typeface="Arial" pitchFamily="34" charset="0"/>
              </a:rPr>
              <a:t>are helping car owners to get the best price for their car with utmost ease and authorized buyers to grow their </a:t>
            </a:r>
            <a:r>
              <a:rPr lang="en-US" sz="2400" dirty="0" smtClean="0">
                <a:latin typeface="Arial" pitchFamily="34" charset="0"/>
                <a:cs typeface="Arial" pitchFamily="34" charset="0"/>
              </a:rPr>
              <a:t>business and </a:t>
            </a:r>
            <a:r>
              <a:rPr lang="en-US" sz="2400" dirty="0">
                <a:latin typeface="Arial" pitchFamily="34" charset="0"/>
                <a:cs typeface="Arial" pitchFamily="34" charset="0"/>
              </a:rPr>
              <a:t>become more </a:t>
            </a:r>
            <a:r>
              <a:rPr lang="en-US" sz="2400" dirty="0" smtClean="0">
                <a:latin typeface="Arial" pitchFamily="34" charset="0"/>
                <a:cs typeface="Arial" pitchFamily="34" charset="0"/>
              </a:rPr>
              <a:t>successful.</a:t>
            </a:r>
            <a:endParaRPr lang="en-US" sz="2400" dirty="0">
              <a:latin typeface="Arial" pitchFamily="34" charset="0"/>
              <a:cs typeface="Arial" pitchFamily="34" charset="0"/>
            </a:endParaRPr>
          </a:p>
        </p:txBody>
      </p:sp>
      <p:pic>
        <p:nvPicPr>
          <p:cNvPr id="18" name="Picture 2" descr="D:\download images\ima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0748" y="228600"/>
            <a:ext cx="8625652" cy="6465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442"/>
          <p:cNvSpPr txBox="1"/>
          <p:nvPr/>
        </p:nvSpPr>
        <p:spPr>
          <a:xfrm>
            <a:off x="145204" y="0"/>
            <a:ext cx="4045796"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smtClean="0">
                <a:solidFill>
                  <a:schemeClr val="bg1"/>
                </a:solidFill>
                <a:latin typeface="Arial" pitchFamily="34" charset="0"/>
                <a:cs typeface="Arial" pitchFamily="34" charset="0"/>
                <a:sym typeface="Calibri"/>
              </a:rPr>
              <a:t>Food Reimbursement Policy</a:t>
            </a:r>
            <a:endParaRPr lang="en-US" sz="2400" b="1" i="0" u="none" strike="noStrike" cap="none" dirty="0">
              <a:solidFill>
                <a:schemeClr val="bg1"/>
              </a:solidFill>
              <a:latin typeface="Arial" pitchFamily="34" charset="0"/>
              <a:ea typeface="Calibri"/>
              <a:cs typeface="Arial" pitchFamily="34" charset="0"/>
              <a:sym typeface="Calibri"/>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53655454"/>
              </p:ext>
            </p:extLst>
          </p:nvPr>
        </p:nvGraphicFramePr>
        <p:xfrm>
          <a:off x="7467600" y="1219200"/>
          <a:ext cx="4706748" cy="3921906"/>
        </p:xfrm>
        <a:graphic>
          <a:graphicData uri="http://schemas.openxmlformats.org/presentationml/2006/ole">
            <mc:AlternateContent xmlns:mc="http://schemas.openxmlformats.org/markup-compatibility/2006">
              <mc:Choice xmlns:v="urn:schemas-microsoft-com:vml" Requires="v">
                <p:oleObj spid="_x0000_s2323" name="Acrobat Document" r:id="rId3" imgW="11429601" imgH="9524982" progId="AcroExch.Document.DC">
                  <p:embed/>
                </p:oleObj>
              </mc:Choice>
              <mc:Fallback>
                <p:oleObj name="Acrobat Document" r:id="rId3" imgW="11429601" imgH="9524982" progId="AcroExch.Document.DC">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219200"/>
                        <a:ext cx="4706748" cy="3921906"/>
                      </a:xfrm>
                      <a:prstGeom prst="rect">
                        <a:avLst/>
                      </a:prstGeom>
                      <a:noFill/>
                      <a:ln>
                        <a:noFill/>
                      </a:ln>
                    </p:spPr>
                  </p:pic>
                </p:oleObj>
              </mc:Fallback>
            </mc:AlternateContent>
          </a:graphicData>
        </a:graphic>
      </p:graphicFrame>
      <p:sp>
        <p:nvSpPr>
          <p:cNvPr id="17" name="Shape 573"/>
          <p:cNvSpPr/>
          <p:nvPr/>
        </p:nvSpPr>
        <p:spPr>
          <a:xfrm>
            <a:off x="304800" y="1295400"/>
            <a:ext cx="6256056" cy="369300"/>
          </a:xfrm>
          <a:prstGeom prst="rect">
            <a:avLst/>
          </a:prstGeom>
          <a:noFill/>
          <a:ln>
            <a:noFill/>
          </a:ln>
        </p:spPr>
        <p:txBody>
          <a:bodyPr wrap="square" lIns="91425" tIns="45700" rIns="91425" bIns="45700" anchor="t" anchorCtr="0">
            <a:noAutofit/>
          </a:bodyPr>
          <a:lstStyle/>
          <a:p>
            <a:pPr lvl="0" algn="just">
              <a:buClr>
                <a:schemeClr val="dk1"/>
              </a:buClr>
              <a:buSzPct val="25000"/>
            </a:pPr>
            <a:r>
              <a:rPr lang="en-US" sz="2000" b="1" dirty="0">
                <a:latin typeface="Arial" pitchFamily="34" charset="0"/>
                <a:ea typeface="Calibri"/>
                <a:cs typeface="Arial" pitchFamily="34" charset="0"/>
                <a:sym typeface="Calibri"/>
              </a:rPr>
              <a:t>Guidelines for reimbursement of meal expenses </a:t>
            </a:r>
          </a:p>
        </p:txBody>
      </p:sp>
      <p:sp>
        <p:nvSpPr>
          <p:cNvPr id="18" name="TextBox 17"/>
          <p:cNvSpPr txBox="1"/>
          <p:nvPr/>
        </p:nvSpPr>
        <p:spPr>
          <a:xfrm>
            <a:off x="291677" y="1981200"/>
            <a:ext cx="7508239" cy="3108543"/>
          </a:xfrm>
          <a:prstGeom prst="rect">
            <a:avLst/>
          </a:prstGeom>
          <a:noFill/>
        </p:spPr>
        <p:txBody>
          <a:bodyPr wrap="square" rtlCol="0">
            <a:spAutoFit/>
          </a:bodyPr>
          <a:lstStyle/>
          <a:p>
            <a:pPr lvl="0" algn="just">
              <a:buClr>
                <a:schemeClr val="dk1"/>
              </a:buClr>
              <a:buSzPct val="25000"/>
            </a:pPr>
            <a:r>
              <a:rPr lang="en-US" dirty="0">
                <a:latin typeface="Arial" pitchFamily="34" charset="0"/>
                <a:ea typeface="Calibri"/>
                <a:cs typeface="Arial" pitchFamily="34" charset="0"/>
                <a:sym typeface="Calibri"/>
              </a:rPr>
              <a:t>Incurred by an employee for late night working (in addition to day duty and beyond 9 PM</a:t>
            </a:r>
            <a:r>
              <a:rPr lang="en-US" dirty="0" smtClean="0">
                <a:latin typeface="Arial" pitchFamily="34" charset="0"/>
                <a:ea typeface="Calibri"/>
                <a:cs typeface="Arial" pitchFamily="34" charset="0"/>
                <a:sym typeface="Calibri"/>
              </a:rPr>
              <a:t>)/working </a:t>
            </a:r>
            <a:r>
              <a:rPr lang="en-US" dirty="0">
                <a:latin typeface="Arial" pitchFamily="34" charset="0"/>
                <a:ea typeface="Calibri"/>
                <a:cs typeface="Arial" pitchFamily="34" charset="0"/>
                <a:sym typeface="Calibri"/>
              </a:rPr>
              <a:t>on public holidays/weekends for official purpose.</a:t>
            </a:r>
          </a:p>
          <a:p>
            <a:pPr lvl="0" algn="just">
              <a:buClr>
                <a:srgbClr val="000000"/>
              </a:buClr>
            </a:pPr>
            <a:endParaRPr lang="en-US" dirty="0">
              <a:latin typeface="Arial" pitchFamily="34" charset="0"/>
              <a:ea typeface="Calibri"/>
              <a:cs typeface="Arial" pitchFamily="34" charset="0"/>
              <a:sym typeface="Calibri"/>
            </a:endParaRPr>
          </a:p>
          <a:p>
            <a:pPr marL="342900" lvl="0" indent="-342900" algn="just">
              <a:buClr>
                <a:schemeClr val="dk1"/>
              </a:buClr>
              <a:buSzPct val="100000"/>
              <a:buFont typeface="Wingdings" pitchFamily="2" charset="2"/>
              <a:buChar char="ü"/>
            </a:pPr>
            <a:r>
              <a:rPr lang="en-US" dirty="0">
                <a:latin typeface="Arial" pitchFamily="34" charset="0"/>
                <a:ea typeface="Calibri"/>
                <a:cs typeface="Arial" pitchFamily="34" charset="0"/>
                <a:sym typeface="Calibri"/>
              </a:rPr>
              <a:t>Employees must submit completed reimbursement forms along with supporting bills within 15 days of expense incurred.</a:t>
            </a:r>
          </a:p>
          <a:p>
            <a:pPr marL="342900" lvl="0" indent="-342900" algn="just">
              <a:buClr>
                <a:schemeClr val="dk1"/>
              </a:buClr>
              <a:buFont typeface="Wingdings" pitchFamily="2" charset="2"/>
              <a:buChar char="ü"/>
            </a:pPr>
            <a:endParaRPr lang="en-US" dirty="0">
              <a:latin typeface="Arial" pitchFamily="34" charset="0"/>
              <a:ea typeface="Calibri"/>
              <a:cs typeface="Arial" pitchFamily="34" charset="0"/>
              <a:sym typeface="Calibri"/>
            </a:endParaRPr>
          </a:p>
          <a:p>
            <a:pPr marL="342900" lvl="0" indent="-342900">
              <a:buClr>
                <a:schemeClr val="dk1"/>
              </a:buClr>
              <a:buSzPct val="100000"/>
              <a:buFont typeface="Wingdings" pitchFamily="2" charset="2"/>
              <a:buChar char="ü"/>
            </a:pPr>
            <a:r>
              <a:rPr lang="en-US" dirty="0">
                <a:latin typeface="Arial" pitchFamily="34" charset="0"/>
                <a:ea typeface="Calibri"/>
                <a:cs typeface="Arial" pitchFamily="34" charset="0"/>
                <a:sym typeface="Calibri"/>
              </a:rPr>
              <a:t>Payout date: All expense claims for a month should be raised in </a:t>
            </a:r>
            <a:r>
              <a:rPr lang="en-US" b="1" dirty="0">
                <a:latin typeface="Arial" pitchFamily="34" charset="0"/>
                <a:ea typeface="Calibri"/>
                <a:cs typeface="Arial" pitchFamily="34" charset="0"/>
                <a:sym typeface="Calibri"/>
              </a:rPr>
              <a:t>“</a:t>
            </a:r>
            <a:r>
              <a:rPr lang="en-US" b="1" dirty="0" err="1" smtClean="0">
                <a:latin typeface="Arial" pitchFamily="34" charset="0"/>
                <a:ea typeface="Calibri"/>
                <a:cs typeface="Arial" pitchFamily="34" charset="0"/>
                <a:sym typeface="Calibri"/>
              </a:rPr>
              <a:t>Happay</a:t>
            </a:r>
            <a:r>
              <a:rPr lang="en-US" b="1" dirty="0" smtClean="0">
                <a:latin typeface="Arial" pitchFamily="34" charset="0"/>
                <a:ea typeface="Calibri"/>
                <a:cs typeface="Arial" pitchFamily="34" charset="0"/>
                <a:sym typeface="Calibri"/>
              </a:rPr>
              <a:t> </a:t>
            </a:r>
            <a:r>
              <a:rPr lang="en-US" b="1" dirty="0">
                <a:latin typeface="Arial" pitchFamily="34" charset="0"/>
                <a:ea typeface="Calibri"/>
                <a:cs typeface="Arial" pitchFamily="34" charset="0"/>
                <a:sym typeface="Calibri"/>
              </a:rPr>
              <a:t>Portal” </a:t>
            </a:r>
            <a:r>
              <a:rPr lang="en-US" dirty="0">
                <a:latin typeface="Arial" pitchFamily="34" charset="0"/>
                <a:ea typeface="Calibri"/>
                <a:cs typeface="Arial" pitchFamily="34" charset="0"/>
                <a:sym typeface="Calibri"/>
              </a:rPr>
              <a:t>and approved by Manager </a:t>
            </a:r>
            <a:r>
              <a:rPr lang="en-US" dirty="0" smtClean="0">
                <a:latin typeface="Arial" pitchFamily="34" charset="0"/>
                <a:ea typeface="Calibri"/>
                <a:cs typeface="Arial" pitchFamily="34" charset="0"/>
                <a:sym typeface="Calibri"/>
              </a:rPr>
              <a:t>maximum by </a:t>
            </a:r>
            <a:r>
              <a:rPr lang="en-US" dirty="0">
                <a:latin typeface="Arial" pitchFamily="34" charset="0"/>
                <a:ea typeface="Calibri"/>
                <a:cs typeface="Arial" pitchFamily="34" charset="0"/>
                <a:sym typeface="Calibri"/>
              </a:rPr>
              <a:t>7th of next month. Claims not raised by 7th will be processed in next cycle.</a:t>
            </a:r>
          </a:p>
          <a:p>
            <a:pPr marL="342900" lvl="0" indent="-342900" algn="just">
              <a:buClr>
                <a:schemeClr val="dk1"/>
              </a:buClr>
            </a:pPr>
            <a:endParaRPr lang="en-US" sz="1600" dirty="0">
              <a:latin typeface="Arial" pitchFamily="34" charset="0"/>
              <a:ea typeface="Calibri"/>
              <a:cs typeface="Arial" pitchFamily="34" charset="0"/>
              <a:sym typeface="Calibri"/>
            </a:endParaRPr>
          </a:p>
        </p:txBody>
      </p:sp>
      <p:sp>
        <p:nvSpPr>
          <p:cNvPr id="20" name="Rectangle 19"/>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20</a:t>
            </a:r>
            <a:endParaRPr lang="en-US" sz="2000" dirty="0">
              <a:solidFill>
                <a:schemeClr val="bg1"/>
              </a:solidFill>
              <a:cs typeface="Calibri"/>
            </a:endParaRPr>
          </a:p>
        </p:txBody>
      </p:sp>
      <p:sp>
        <p:nvSpPr>
          <p:cNvPr id="19" name="Rectangle 18"/>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descr="D:\cars24_logo\Primary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903572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990600" y="2597572"/>
            <a:ext cx="59436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990600" y="2761447"/>
            <a:ext cx="5943600" cy="954107"/>
          </a:xfrm>
          <a:prstGeom prst="rect">
            <a:avLst/>
          </a:prstGeom>
        </p:spPr>
        <p:txBody>
          <a:bodyPr wrap="square" anchor="ctr">
            <a:spAutoFit/>
          </a:bodyPr>
          <a:lstStyle/>
          <a:p>
            <a:pPr lvl="0" algn="ctr">
              <a:buClr>
                <a:srgbClr val="FFFFFF"/>
              </a:buClr>
              <a:buSzPct val="25000"/>
            </a:pPr>
            <a:r>
              <a:rPr lang="en-IN" sz="2800" b="1" dirty="0" smtClean="0">
                <a:solidFill>
                  <a:schemeClr val="bg1"/>
                </a:solidFill>
                <a:latin typeface="Arial" pitchFamily="34" charset="0"/>
                <a:cs typeface="Arial" pitchFamily="34" charset="0"/>
              </a:rPr>
              <a:t>SANTULAN</a:t>
            </a:r>
          </a:p>
          <a:p>
            <a:pPr lvl="0" algn="ctr">
              <a:buClr>
                <a:srgbClr val="FFFFFF"/>
              </a:buClr>
              <a:buSzPct val="25000"/>
            </a:pPr>
            <a:r>
              <a:rPr lang="en-IN" sz="2800" b="1" dirty="0" smtClean="0">
                <a:solidFill>
                  <a:schemeClr val="bg1"/>
                </a:solidFill>
                <a:latin typeface="Arial" pitchFamily="34" charset="0"/>
                <a:cs typeface="Arial" pitchFamily="34" charset="0"/>
              </a:rPr>
              <a:t>(Employee </a:t>
            </a:r>
            <a:r>
              <a:rPr lang="en-IN" sz="2800" b="1" dirty="0">
                <a:solidFill>
                  <a:schemeClr val="bg1"/>
                </a:solidFill>
                <a:latin typeface="Arial" pitchFamily="34" charset="0"/>
                <a:cs typeface="Arial" pitchFamily="34" charset="0"/>
              </a:rPr>
              <a:t>Assistance Program)</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198038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1" name="TextBox 30"/>
          <p:cNvSpPr txBox="1"/>
          <p:nvPr/>
        </p:nvSpPr>
        <p:spPr>
          <a:xfrm>
            <a:off x="685801" y="1524000"/>
            <a:ext cx="9982199" cy="3970318"/>
          </a:xfrm>
          <a:prstGeom prst="rect">
            <a:avLst/>
          </a:prstGeom>
          <a:noFill/>
        </p:spPr>
        <p:txBody>
          <a:bodyPr wrap="square" rtlCol="0">
            <a:spAutoFit/>
          </a:bodyPr>
          <a:lstStyle/>
          <a:p>
            <a:pPr>
              <a:buClr>
                <a:schemeClr val="dk1"/>
              </a:buClr>
              <a:buSzPct val="100000"/>
            </a:pPr>
            <a:r>
              <a:rPr lang="en-IN" dirty="0">
                <a:solidFill>
                  <a:schemeClr val="dk1"/>
                </a:solidFill>
                <a:latin typeface="Arial" pitchFamily="34" charset="0"/>
                <a:ea typeface="Calibri"/>
                <a:cs typeface="Arial" pitchFamily="34" charset="0"/>
                <a:sym typeface="Calibri"/>
              </a:rPr>
              <a:t>More often than not, personal/professional problems can impair an employee’s performance at </a:t>
            </a:r>
            <a:r>
              <a:rPr lang="en-IN" dirty="0" smtClean="0">
                <a:solidFill>
                  <a:schemeClr val="dk1"/>
                </a:solidFill>
                <a:latin typeface="Arial" pitchFamily="34" charset="0"/>
                <a:ea typeface="Calibri"/>
                <a:cs typeface="Arial" pitchFamily="34" charset="0"/>
                <a:sym typeface="Calibri"/>
              </a:rPr>
              <a:t>work resulting in :</a:t>
            </a:r>
          </a:p>
          <a:p>
            <a:pPr marL="285750" indent="-285750">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L</a:t>
            </a:r>
            <a:r>
              <a:rPr lang="en-IN" dirty="0" smtClean="0">
                <a:solidFill>
                  <a:schemeClr val="dk1"/>
                </a:solidFill>
                <a:latin typeface="Arial" pitchFamily="34" charset="0"/>
                <a:ea typeface="Calibri"/>
                <a:cs typeface="Arial" pitchFamily="34" charset="0"/>
                <a:sym typeface="Calibri"/>
              </a:rPr>
              <a:t>ower productivity</a:t>
            </a:r>
          </a:p>
          <a:p>
            <a:pPr marL="285750" indent="-285750">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S</a:t>
            </a:r>
            <a:r>
              <a:rPr lang="en-IN" dirty="0" smtClean="0">
                <a:solidFill>
                  <a:schemeClr val="dk1"/>
                </a:solidFill>
                <a:latin typeface="Arial" pitchFamily="34" charset="0"/>
                <a:ea typeface="Calibri"/>
                <a:cs typeface="Arial" pitchFamily="34" charset="0"/>
                <a:sym typeface="Calibri"/>
              </a:rPr>
              <a:t>trained </a:t>
            </a:r>
            <a:r>
              <a:rPr lang="en-IN" dirty="0">
                <a:solidFill>
                  <a:schemeClr val="dk1"/>
                </a:solidFill>
                <a:latin typeface="Arial" pitchFamily="34" charset="0"/>
                <a:ea typeface="Calibri"/>
                <a:cs typeface="Arial" pitchFamily="34" charset="0"/>
                <a:sym typeface="Calibri"/>
              </a:rPr>
              <a:t>relations with co-workers </a:t>
            </a:r>
          </a:p>
          <a:p>
            <a:pPr marL="285750" indent="-285750">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F</a:t>
            </a:r>
            <a:r>
              <a:rPr lang="en-IN" dirty="0" smtClean="0">
                <a:solidFill>
                  <a:schemeClr val="dk1"/>
                </a:solidFill>
                <a:latin typeface="Arial" pitchFamily="34" charset="0"/>
                <a:ea typeface="Calibri"/>
                <a:cs typeface="Arial" pitchFamily="34" charset="0"/>
                <a:sym typeface="Calibri"/>
              </a:rPr>
              <a:t>requent absences</a:t>
            </a:r>
            <a:r>
              <a:rPr lang="en-IN" dirty="0">
                <a:solidFill>
                  <a:schemeClr val="dk1"/>
                </a:solidFill>
                <a:latin typeface="Arial" pitchFamily="34" charset="0"/>
                <a:ea typeface="Calibri"/>
                <a:cs typeface="Arial" pitchFamily="34" charset="0"/>
                <a:sym typeface="Calibri"/>
              </a:rPr>
              <a:t> </a:t>
            </a:r>
            <a:r>
              <a:rPr lang="en-IN" dirty="0" smtClean="0">
                <a:solidFill>
                  <a:schemeClr val="dk1"/>
                </a:solidFill>
                <a:latin typeface="Arial" pitchFamily="34" charset="0"/>
                <a:ea typeface="Calibri"/>
                <a:cs typeface="Arial" pitchFamily="34" charset="0"/>
                <a:sym typeface="Calibri"/>
              </a:rPr>
              <a:t>at work</a:t>
            </a:r>
            <a:r>
              <a:rPr lang="en-IN" dirty="0">
                <a:solidFill>
                  <a:schemeClr val="dk1"/>
                </a:solidFill>
                <a:latin typeface="Arial" pitchFamily="34" charset="0"/>
                <a:ea typeface="Calibri"/>
                <a:cs typeface="Arial" pitchFamily="34" charset="0"/>
                <a:sym typeface="Calibri"/>
              </a:rPr>
              <a:t>. </a:t>
            </a:r>
            <a:r>
              <a:rPr lang="en-IN" dirty="0" smtClean="0">
                <a:solidFill>
                  <a:schemeClr val="dk1"/>
                </a:solidFill>
                <a:latin typeface="Arial" pitchFamily="34" charset="0"/>
                <a:ea typeface="Calibri"/>
                <a:cs typeface="Arial" pitchFamily="34" charset="0"/>
                <a:sym typeface="Calibri"/>
              </a:rPr>
              <a:t> </a:t>
            </a:r>
          </a:p>
          <a:p>
            <a:pPr marL="285750" indent="-285750">
              <a:buClr>
                <a:schemeClr val="dk1"/>
              </a:buClr>
              <a:buSzPct val="100000"/>
              <a:buFont typeface="Wingdings" panose="05000000000000000000" pitchFamily="2" charset="2"/>
              <a:buChar char="ü"/>
            </a:pPr>
            <a:endParaRPr lang="en-IN" dirty="0" smtClean="0">
              <a:solidFill>
                <a:schemeClr val="dk1"/>
              </a:solidFill>
              <a:latin typeface="Arial" pitchFamily="34" charset="0"/>
              <a:ea typeface="Calibri"/>
              <a:cs typeface="Arial" pitchFamily="34" charset="0"/>
              <a:sym typeface="Calibri"/>
            </a:endParaRPr>
          </a:p>
          <a:p>
            <a:pPr>
              <a:buClr>
                <a:schemeClr val="dk1"/>
              </a:buClr>
              <a:buSzPct val="100000"/>
            </a:pPr>
            <a:endParaRPr lang="en-IN" dirty="0" smtClean="0">
              <a:solidFill>
                <a:schemeClr val="dk1"/>
              </a:solidFill>
              <a:latin typeface="Arial" pitchFamily="34" charset="0"/>
              <a:ea typeface="Calibri"/>
              <a:cs typeface="Arial" pitchFamily="34" charset="0"/>
              <a:sym typeface="Calibri"/>
            </a:endParaRPr>
          </a:p>
          <a:p>
            <a:pPr>
              <a:buClr>
                <a:schemeClr val="dk1"/>
              </a:buClr>
              <a:buSzPct val="100000"/>
            </a:pPr>
            <a:endParaRPr lang="en-IN" dirty="0">
              <a:solidFill>
                <a:schemeClr val="dk1"/>
              </a:solidFill>
              <a:latin typeface="Arial" pitchFamily="34" charset="0"/>
              <a:ea typeface="Calibri"/>
              <a:cs typeface="Arial" pitchFamily="34" charset="0"/>
              <a:sym typeface="Calibri"/>
            </a:endParaRPr>
          </a:p>
          <a:p>
            <a:pPr>
              <a:buClr>
                <a:schemeClr val="dk1"/>
              </a:buClr>
              <a:buSzPct val="100000"/>
            </a:pPr>
            <a:endParaRPr lang="en-IN" dirty="0" smtClean="0">
              <a:solidFill>
                <a:schemeClr val="dk1"/>
              </a:solidFill>
              <a:latin typeface="Arial" pitchFamily="34" charset="0"/>
              <a:ea typeface="Calibri"/>
              <a:cs typeface="Arial" pitchFamily="34" charset="0"/>
              <a:sym typeface="Calibri"/>
            </a:endParaRPr>
          </a:p>
          <a:p>
            <a:pPr>
              <a:buClr>
                <a:schemeClr val="dk1"/>
              </a:buClr>
              <a:buSzPct val="100000"/>
            </a:pPr>
            <a:endParaRPr lang="en-IN" dirty="0">
              <a:solidFill>
                <a:schemeClr val="dk1"/>
              </a:solidFill>
              <a:latin typeface="Arial" pitchFamily="34" charset="0"/>
              <a:ea typeface="Calibri"/>
              <a:cs typeface="Arial" pitchFamily="34" charset="0"/>
              <a:sym typeface="Calibri"/>
            </a:endParaRPr>
          </a:p>
          <a:p>
            <a:pPr>
              <a:buClr>
                <a:schemeClr val="dk1"/>
              </a:buClr>
              <a:buSzPct val="100000"/>
            </a:pPr>
            <a:endParaRPr lang="en-IN" dirty="0" smtClean="0">
              <a:solidFill>
                <a:schemeClr val="dk1"/>
              </a:solidFill>
              <a:latin typeface="Arial" pitchFamily="34" charset="0"/>
              <a:ea typeface="Calibri"/>
              <a:cs typeface="Arial" pitchFamily="34" charset="0"/>
              <a:sym typeface="Calibri"/>
            </a:endParaRPr>
          </a:p>
          <a:p>
            <a:pPr>
              <a:buClr>
                <a:schemeClr val="dk1"/>
              </a:buClr>
              <a:buSzPct val="100000"/>
            </a:pPr>
            <a:endParaRPr lang="en-IN" dirty="0">
              <a:solidFill>
                <a:schemeClr val="dk1"/>
              </a:solidFill>
              <a:latin typeface="Arial" pitchFamily="34" charset="0"/>
              <a:ea typeface="Calibri"/>
              <a:cs typeface="Arial" pitchFamily="34" charset="0"/>
              <a:sym typeface="Calibri"/>
            </a:endParaRPr>
          </a:p>
          <a:p>
            <a:pPr>
              <a:buClr>
                <a:schemeClr val="dk1"/>
              </a:buClr>
              <a:buSzPct val="100000"/>
            </a:pPr>
            <a:r>
              <a:rPr lang="en-IN" dirty="0" smtClean="0">
                <a:solidFill>
                  <a:schemeClr val="dk1"/>
                </a:solidFill>
                <a:latin typeface="Arial" pitchFamily="34" charset="0"/>
                <a:ea typeface="Calibri"/>
                <a:cs typeface="Arial" pitchFamily="34" charset="0"/>
                <a:sym typeface="Calibri"/>
              </a:rPr>
              <a:t>With </a:t>
            </a:r>
            <a:r>
              <a:rPr lang="en-IN" dirty="0" err="1" smtClean="0">
                <a:solidFill>
                  <a:schemeClr val="dk1"/>
                </a:solidFill>
                <a:latin typeface="Arial" pitchFamily="34" charset="0"/>
                <a:ea typeface="Calibri"/>
                <a:cs typeface="Arial" pitchFamily="34" charset="0"/>
                <a:sym typeface="Calibri"/>
              </a:rPr>
              <a:t>Santulan</a:t>
            </a:r>
            <a:r>
              <a:rPr lang="en-IN" dirty="0" smtClean="0">
                <a:solidFill>
                  <a:schemeClr val="dk1"/>
                </a:solidFill>
                <a:latin typeface="Arial" pitchFamily="34" charset="0"/>
                <a:ea typeface="Calibri"/>
                <a:cs typeface="Arial" pitchFamily="34" charset="0"/>
                <a:sym typeface="Calibri"/>
              </a:rPr>
              <a:t> </a:t>
            </a:r>
            <a:r>
              <a:rPr lang="en-IN" dirty="0">
                <a:solidFill>
                  <a:schemeClr val="dk1"/>
                </a:solidFill>
                <a:latin typeface="Arial" pitchFamily="34" charset="0"/>
                <a:ea typeface="Calibri"/>
                <a:cs typeface="Arial" pitchFamily="34" charset="0"/>
                <a:sym typeface="Calibri"/>
              </a:rPr>
              <a:t>all it takes is </a:t>
            </a:r>
            <a:r>
              <a:rPr lang="en-IN" b="1" dirty="0">
                <a:solidFill>
                  <a:srgbClr val="ED7514"/>
                </a:solidFill>
                <a:latin typeface="Arial" pitchFamily="34" charset="0"/>
                <a:ea typeface="Calibri"/>
                <a:cs typeface="Arial" pitchFamily="34" charset="0"/>
                <a:sym typeface="Calibri"/>
              </a:rPr>
              <a:t>ONE PHONE </a:t>
            </a:r>
            <a:r>
              <a:rPr lang="en-IN" b="1" dirty="0" smtClean="0">
                <a:solidFill>
                  <a:srgbClr val="ED7514"/>
                </a:solidFill>
                <a:latin typeface="Arial" pitchFamily="34" charset="0"/>
                <a:ea typeface="Calibri"/>
                <a:cs typeface="Arial" pitchFamily="34" charset="0"/>
                <a:sym typeface="Calibri"/>
              </a:rPr>
              <a:t>CALL</a:t>
            </a:r>
            <a:r>
              <a:rPr lang="en-IN" dirty="0">
                <a:solidFill>
                  <a:schemeClr val="dk1"/>
                </a:solidFill>
                <a:latin typeface="Arial" pitchFamily="34" charset="0"/>
                <a:ea typeface="Calibri"/>
                <a:cs typeface="Arial" pitchFamily="34" charset="0"/>
                <a:sym typeface="Calibri"/>
              </a:rPr>
              <a:t> </a:t>
            </a:r>
            <a:r>
              <a:rPr lang="en-IN" dirty="0" smtClean="0">
                <a:solidFill>
                  <a:schemeClr val="dk1"/>
                </a:solidFill>
                <a:latin typeface="Arial" pitchFamily="34" charset="0"/>
                <a:ea typeface="Calibri"/>
                <a:cs typeface="Arial" pitchFamily="34" charset="0"/>
                <a:sym typeface="Calibri"/>
              </a:rPr>
              <a:t>to </a:t>
            </a:r>
            <a:r>
              <a:rPr lang="en-IN" dirty="0">
                <a:solidFill>
                  <a:schemeClr val="dk1"/>
                </a:solidFill>
                <a:latin typeface="Arial" pitchFamily="34" charset="0"/>
                <a:ea typeface="Calibri"/>
                <a:cs typeface="Arial" pitchFamily="34" charset="0"/>
                <a:sym typeface="Calibri"/>
              </a:rPr>
              <a:t>consult with a professional </a:t>
            </a:r>
            <a:r>
              <a:rPr lang="en-IN" dirty="0" smtClean="0">
                <a:solidFill>
                  <a:schemeClr val="dk1"/>
                </a:solidFill>
                <a:latin typeface="Arial" pitchFamily="34" charset="0"/>
                <a:ea typeface="Calibri"/>
                <a:cs typeface="Arial" pitchFamily="34" charset="0"/>
                <a:sym typeface="Calibri"/>
              </a:rPr>
              <a:t>that cab can </a:t>
            </a:r>
            <a:r>
              <a:rPr lang="en-IN" dirty="0">
                <a:solidFill>
                  <a:schemeClr val="dk1"/>
                </a:solidFill>
                <a:latin typeface="Arial" pitchFamily="34" charset="0"/>
                <a:ea typeface="Calibri"/>
                <a:cs typeface="Arial" pitchFamily="34" charset="0"/>
                <a:sym typeface="Calibri"/>
              </a:rPr>
              <a:t>be the key to achieving </a:t>
            </a:r>
            <a:r>
              <a:rPr lang="en-IN" dirty="0" smtClean="0">
                <a:solidFill>
                  <a:schemeClr val="dk1"/>
                </a:solidFill>
                <a:latin typeface="Arial" pitchFamily="34" charset="0"/>
                <a:ea typeface="Calibri"/>
                <a:cs typeface="Arial" pitchFamily="34" charset="0"/>
                <a:sym typeface="Calibri"/>
              </a:rPr>
              <a:t>the results </a:t>
            </a:r>
            <a:r>
              <a:rPr lang="en-IN" dirty="0">
                <a:solidFill>
                  <a:schemeClr val="dk1"/>
                </a:solidFill>
                <a:latin typeface="Arial" pitchFamily="34" charset="0"/>
                <a:ea typeface="Calibri"/>
                <a:cs typeface="Arial" pitchFamily="34" charset="0"/>
                <a:sym typeface="Calibri"/>
              </a:rPr>
              <a:t>that one </a:t>
            </a:r>
            <a:r>
              <a:rPr lang="en-IN" dirty="0" smtClean="0">
                <a:solidFill>
                  <a:schemeClr val="dk1"/>
                </a:solidFill>
                <a:latin typeface="Arial" pitchFamily="34" charset="0"/>
                <a:ea typeface="Calibri"/>
                <a:cs typeface="Arial" pitchFamily="34" charset="0"/>
                <a:sym typeface="Calibri"/>
              </a:rPr>
              <a:t>wants</a:t>
            </a:r>
            <a:endParaRPr lang="en-US" dirty="0">
              <a:solidFill>
                <a:schemeClr val="dk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22</a:t>
            </a:r>
            <a:endParaRPr lang="en-US" sz="2000" dirty="0">
              <a:solidFill>
                <a:schemeClr val="bg1"/>
              </a:solidFill>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762000"/>
            <a:ext cx="8077200" cy="521515"/>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609600" y="837983"/>
            <a:ext cx="8382000" cy="369332"/>
          </a:xfrm>
          <a:prstGeom prst="rect">
            <a:avLst/>
          </a:prstGeom>
          <a:noFill/>
        </p:spPr>
        <p:txBody>
          <a:bodyPr wrap="square" rtlCol="0">
            <a:spAutoFit/>
          </a:bodyPr>
          <a:lstStyle/>
          <a:p>
            <a:pPr>
              <a:buClr>
                <a:schemeClr val="dk1"/>
              </a:buClr>
              <a:buSzPct val="100000"/>
            </a:pPr>
            <a:r>
              <a:rPr lang="en-IN" i="1" dirty="0">
                <a:latin typeface="Arial" pitchFamily="34" charset="0"/>
                <a:ea typeface="Calibri"/>
                <a:cs typeface="Arial" pitchFamily="34" charset="0"/>
                <a:sym typeface="Calibri"/>
              </a:rPr>
              <a:t>“The ability to lead a happy life is made, not found” – Martin Luther King Jr.</a:t>
            </a:r>
            <a:endParaRPr lang="en-US" i="1" dirty="0">
              <a:latin typeface="Arial" pitchFamily="34" charset="0"/>
              <a:ea typeface="Calibri"/>
              <a:cs typeface="Arial" pitchFamily="34" charset="0"/>
              <a:sym typeface="Calibri"/>
            </a:endParaRPr>
          </a:p>
        </p:txBody>
      </p:sp>
      <p:grpSp>
        <p:nvGrpSpPr>
          <p:cNvPr id="10" name="Group 9"/>
          <p:cNvGrpSpPr/>
          <p:nvPr/>
        </p:nvGrpSpPr>
        <p:grpSpPr>
          <a:xfrm>
            <a:off x="4350354" y="2086669"/>
            <a:ext cx="7009838" cy="2790131"/>
            <a:chOff x="4350354" y="2057400"/>
            <a:chExt cx="7009838" cy="2790131"/>
          </a:xfrm>
        </p:grpSpPr>
        <p:pic>
          <p:nvPicPr>
            <p:cNvPr id="3074" name="Picture 2" descr="D:\download images\santul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1984" y="2104274"/>
              <a:ext cx="1838208" cy="27432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350354" y="2057400"/>
              <a:ext cx="3489414" cy="2362200"/>
              <a:chOff x="1600199" y="3047808"/>
              <a:chExt cx="4953000" cy="3352992"/>
            </a:xfrm>
          </p:grpSpPr>
          <p:sp>
            <p:nvSpPr>
              <p:cNvPr id="2" name="Oval 1"/>
              <p:cNvSpPr/>
              <p:nvPr/>
            </p:nvSpPr>
            <p:spPr>
              <a:xfrm>
                <a:off x="2286000" y="3124200"/>
                <a:ext cx="3505200" cy="3276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3" descr="D:\download images\stres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936" b="20644"/>
              <a:stretch/>
            </p:blipFill>
            <p:spPr bwMode="auto">
              <a:xfrm>
                <a:off x="1600199" y="3047808"/>
                <a:ext cx="4953000" cy="333936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hevron 6"/>
            <p:cNvSpPr/>
            <p:nvPr/>
          </p:nvSpPr>
          <p:spPr>
            <a:xfrm>
              <a:off x="8302784" y="2814408"/>
              <a:ext cx="685800" cy="685800"/>
            </a:xfrm>
            <a:prstGeom prst="chevron">
              <a:avLst/>
            </a:prstGeom>
            <a:solidFill>
              <a:srgbClr val="ED751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8" name="Rectangle 17"/>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3030083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1" name="TextBox 30"/>
          <p:cNvSpPr txBox="1"/>
          <p:nvPr/>
        </p:nvSpPr>
        <p:spPr>
          <a:xfrm>
            <a:off x="457200" y="762000"/>
            <a:ext cx="6400800" cy="4593565"/>
          </a:xfrm>
          <a:prstGeom prst="rect">
            <a:avLst/>
          </a:prstGeom>
          <a:noFill/>
        </p:spPr>
        <p:txBody>
          <a:bodyPr wrap="square" rtlCol="0">
            <a:spAutoFit/>
          </a:bodyPr>
          <a:lstStyle/>
          <a:p>
            <a:pPr>
              <a:lnSpc>
                <a:spcPts val="2700"/>
              </a:lnSpc>
              <a:buClr>
                <a:schemeClr val="dk1"/>
              </a:buClr>
              <a:buSzPct val="100000"/>
            </a:pPr>
            <a:r>
              <a:rPr lang="en-IN" b="1" dirty="0">
                <a:solidFill>
                  <a:srgbClr val="ED7514"/>
                </a:solidFill>
                <a:latin typeface="Arial" pitchFamily="34" charset="0"/>
                <a:ea typeface="Calibri"/>
                <a:cs typeface="Arial" pitchFamily="34" charset="0"/>
                <a:sym typeface="Calibri"/>
              </a:rPr>
              <a:t>Consider </a:t>
            </a:r>
            <a:r>
              <a:rPr lang="en-IN" b="1" dirty="0" smtClean="0">
                <a:solidFill>
                  <a:srgbClr val="ED7514"/>
                </a:solidFill>
                <a:latin typeface="Arial" pitchFamily="34" charset="0"/>
                <a:ea typeface="Calibri"/>
                <a:cs typeface="Arial" pitchFamily="34" charset="0"/>
                <a:sym typeface="Calibri"/>
              </a:rPr>
              <a:t>This </a:t>
            </a:r>
            <a:r>
              <a:rPr lang="en-IN" b="1" dirty="0">
                <a:solidFill>
                  <a:srgbClr val="ED7514"/>
                </a:solidFill>
                <a:latin typeface="Arial" pitchFamily="34" charset="0"/>
                <a:ea typeface="Calibri"/>
                <a:cs typeface="Arial" pitchFamily="34" charset="0"/>
                <a:sym typeface="Calibri"/>
              </a:rPr>
              <a:t>- </a:t>
            </a:r>
            <a:r>
              <a:rPr lang="en-IN" dirty="0">
                <a:solidFill>
                  <a:schemeClr val="dk1"/>
                </a:solidFill>
                <a:latin typeface="Arial" pitchFamily="34" charset="0"/>
                <a:ea typeface="Calibri"/>
                <a:cs typeface="Arial" pitchFamily="34" charset="0"/>
                <a:sym typeface="Calibri"/>
              </a:rPr>
              <a:t>T</a:t>
            </a:r>
            <a:r>
              <a:rPr lang="en-IN" dirty="0" smtClean="0">
                <a:solidFill>
                  <a:schemeClr val="dk1"/>
                </a:solidFill>
                <a:latin typeface="Arial" pitchFamily="34" charset="0"/>
                <a:ea typeface="Calibri"/>
                <a:cs typeface="Arial" pitchFamily="34" charset="0"/>
                <a:sym typeface="Calibri"/>
              </a:rPr>
              <a:t>he </a:t>
            </a:r>
            <a:r>
              <a:rPr lang="en-IN" dirty="0">
                <a:solidFill>
                  <a:schemeClr val="dk1"/>
                </a:solidFill>
                <a:latin typeface="Arial" pitchFamily="34" charset="0"/>
                <a:ea typeface="Calibri"/>
                <a:cs typeface="Arial" pitchFamily="34" charset="0"/>
                <a:sym typeface="Calibri"/>
              </a:rPr>
              <a:t>morning has started with an argument with your family and the phone is ringing off </a:t>
            </a:r>
            <a:r>
              <a:rPr lang="en-IN" dirty="0" smtClean="0">
                <a:solidFill>
                  <a:schemeClr val="dk1"/>
                </a:solidFill>
                <a:latin typeface="Arial" pitchFamily="34" charset="0"/>
                <a:ea typeface="Calibri"/>
                <a:cs typeface="Arial" pitchFamily="34" charset="0"/>
                <a:sym typeface="Calibri"/>
              </a:rPr>
              <a:t>the hook</a:t>
            </a:r>
            <a:r>
              <a:rPr lang="en-IN" dirty="0">
                <a:solidFill>
                  <a:schemeClr val="dk1"/>
                </a:solidFill>
                <a:latin typeface="Arial" pitchFamily="34" charset="0"/>
                <a:ea typeface="Calibri"/>
                <a:cs typeface="Arial" pitchFamily="34" charset="0"/>
                <a:sym typeface="Calibri"/>
              </a:rPr>
              <a:t>. Your inbox is overflowing. You’re 45 minutes late for a deadline and your manager is knocking on </a:t>
            </a:r>
            <a:r>
              <a:rPr lang="en-IN" dirty="0" smtClean="0">
                <a:solidFill>
                  <a:schemeClr val="dk1"/>
                </a:solidFill>
                <a:latin typeface="Arial" pitchFamily="34" charset="0"/>
                <a:ea typeface="Calibri"/>
                <a:cs typeface="Arial" pitchFamily="34" charset="0"/>
                <a:sym typeface="Calibri"/>
              </a:rPr>
              <a:t>your door</a:t>
            </a:r>
            <a:r>
              <a:rPr lang="en-IN" dirty="0">
                <a:solidFill>
                  <a:schemeClr val="dk1"/>
                </a:solidFill>
                <a:latin typeface="Arial" pitchFamily="34" charset="0"/>
                <a:ea typeface="Calibri"/>
                <a:cs typeface="Arial" pitchFamily="34" charset="0"/>
                <a:sym typeface="Calibri"/>
              </a:rPr>
              <a:t>, asking how your latest project is going. Sounds familiar</a:t>
            </a:r>
            <a:r>
              <a:rPr lang="en-IN" dirty="0" smtClean="0">
                <a:solidFill>
                  <a:schemeClr val="dk1"/>
                </a:solidFill>
                <a:latin typeface="Arial" pitchFamily="34" charset="0"/>
                <a:ea typeface="Calibri"/>
                <a:cs typeface="Arial" pitchFamily="34" charset="0"/>
                <a:sym typeface="Calibri"/>
              </a:rPr>
              <a:t>?</a:t>
            </a:r>
          </a:p>
          <a:p>
            <a:pPr>
              <a:lnSpc>
                <a:spcPts val="2700"/>
              </a:lnSpc>
              <a:buClr>
                <a:schemeClr val="dk1"/>
              </a:buClr>
              <a:buSzPct val="100000"/>
            </a:pPr>
            <a:endParaRPr lang="en-IN" dirty="0">
              <a:solidFill>
                <a:schemeClr val="dk1"/>
              </a:solidFill>
              <a:latin typeface="Arial" pitchFamily="34" charset="0"/>
              <a:ea typeface="Calibri"/>
              <a:cs typeface="Arial" pitchFamily="34" charset="0"/>
              <a:sym typeface="Calibri"/>
            </a:endParaRPr>
          </a:p>
          <a:p>
            <a:pPr>
              <a:lnSpc>
                <a:spcPts val="2700"/>
              </a:lnSpc>
              <a:buClr>
                <a:schemeClr val="dk1"/>
              </a:buClr>
              <a:buSzPct val="100000"/>
            </a:pPr>
            <a:r>
              <a:rPr lang="en-IN" dirty="0">
                <a:solidFill>
                  <a:schemeClr val="dk1"/>
                </a:solidFill>
                <a:latin typeface="Arial" pitchFamily="34" charset="0"/>
                <a:ea typeface="Calibri"/>
                <a:cs typeface="Arial" pitchFamily="34" charset="0"/>
                <a:sym typeface="Calibri"/>
              </a:rPr>
              <a:t>You’re stressed, to say the least</a:t>
            </a:r>
            <a:r>
              <a:rPr lang="en-IN" dirty="0" smtClean="0">
                <a:solidFill>
                  <a:schemeClr val="dk1"/>
                </a:solidFill>
                <a:latin typeface="Arial" pitchFamily="34" charset="0"/>
                <a:ea typeface="Calibri"/>
                <a:cs typeface="Arial" pitchFamily="34" charset="0"/>
                <a:sym typeface="Calibri"/>
              </a:rPr>
              <a:t>.</a:t>
            </a:r>
          </a:p>
          <a:p>
            <a:pPr>
              <a:lnSpc>
                <a:spcPts val="2700"/>
              </a:lnSpc>
              <a:buClr>
                <a:schemeClr val="dk1"/>
              </a:buClr>
              <a:buSzPct val="100000"/>
            </a:pPr>
            <a:endParaRPr lang="en-IN" dirty="0">
              <a:solidFill>
                <a:schemeClr val="dk1"/>
              </a:solidFill>
              <a:latin typeface="Arial" pitchFamily="34" charset="0"/>
              <a:ea typeface="Calibri"/>
              <a:cs typeface="Arial" pitchFamily="34" charset="0"/>
              <a:sym typeface="Calibri"/>
            </a:endParaRPr>
          </a:p>
          <a:p>
            <a:pPr>
              <a:lnSpc>
                <a:spcPts val="2700"/>
              </a:lnSpc>
              <a:buClr>
                <a:schemeClr val="dk1"/>
              </a:buClr>
              <a:buSzPct val="100000"/>
            </a:pPr>
            <a:endParaRPr lang="en-IN" dirty="0">
              <a:solidFill>
                <a:schemeClr val="dk1"/>
              </a:solidFill>
              <a:latin typeface="Arial" pitchFamily="34" charset="0"/>
              <a:ea typeface="Calibri"/>
              <a:cs typeface="Arial" pitchFamily="34" charset="0"/>
              <a:sym typeface="Calibri"/>
            </a:endParaRPr>
          </a:p>
          <a:p>
            <a:pPr>
              <a:lnSpc>
                <a:spcPts val="2700"/>
              </a:lnSpc>
              <a:buClr>
                <a:schemeClr val="dk1"/>
              </a:buClr>
              <a:buSzPct val="100000"/>
            </a:pPr>
            <a:r>
              <a:rPr lang="en-IN" dirty="0">
                <a:solidFill>
                  <a:schemeClr val="dk1"/>
                </a:solidFill>
                <a:latin typeface="Arial" pitchFamily="34" charset="0"/>
                <a:ea typeface="Calibri"/>
                <a:cs typeface="Arial" pitchFamily="34" charset="0"/>
                <a:sym typeface="Calibri"/>
              </a:rPr>
              <a:t>We bring to you the </a:t>
            </a:r>
            <a:r>
              <a:rPr lang="en-IN" sz="2000" b="1" dirty="0">
                <a:solidFill>
                  <a:srgbClr val="ED7514"/>
                </a:solidFill>
                <a:latin typeface="Arial" pitchFamily="34" charset="0"/>
                <a:ea typeface="Calibri"/>
                <a:cs typeface="Arial" pitchFamily="34" charset="0"/>
                <a:sym typeface="Calibri"/>
              </a:rPr>
              <a:t>Employee Assistance Program (EAP)</a:t>
            </a:r>
            <a:r>
              <a:rPr lang="en-IN" dirty="0">
                <a:solidFill>
                  <a:schemeClr val="dk1"/>
                </a:solidFill>
                <a:latin typeface="Arial" pitchFamily="34" charset="0"/>
                <a:ea typeface="Calibri"/>
                <a:cs typeface="Arial" pitchFamily="34" charset="0"/>
                <a:sym typeface="Calibri"/>
              </a:rPr>
              <a:t> for Cars24,an initiative by us to provide you </a:t>
            </a:r>
            <a:r>
              <a:rPr lang="en-IN" dirty="0" smtClean="0">
                <a:solidFill>
                  <a:schemeClr val="dk1"/>
                </a:solidFill>
                <a:latin typeface="Arial" pitchFamily="34" charset="0"/>
                <a:ea typeface="Calibri"/>
                <a:cs typeface="Arial" pitchFamily="34" charset="0"/>
                <a:sym typeface="Calibri"/>
              </a:rPr>
              <a:t>with a </a:t>
            </a:r>
            <a:r>
              <a:rPr lang="en-IN" dirty="0">
                <a:solidFill>
                  <a:schemeClr val="dk1"/>
                </a:solidFill>
                <a:latin typeface="Arial" pitchFamily="34" charset="0"/>
                <a:ea typeface="Calibri"/>
                <a:cs typeface="Arial" pitchFamily="34" charset="0"/>
                <a:sym typeface="Calibri"/>
              </a:rPr>
              <a:t>professional support system for your emotional and behavioural well-being. </a:t>
            </a: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1. How Does It Work</a:t>
            </a:r>
            <a:endParaRPr lang="en-US" sz="2400" b="1" i="1" u="none" strike="noStrike" cap="none"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23</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esigns\jpg\medi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02564"/>
            <a:ext cx="5801287" cy="58012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644530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1" name="TextBox 30"/>
          <p:cNvSpPr txBox="1"/>
          <p:nvPr/>
        </p:nvSpPr>
        <p:spPr>
          <a:xfrm>
            <a:off x="228600" y="685800"/>
            <a:ext cx="11453060" cy="5632311"/>
          </a:xfrm>
          <a:prstGeom prst="rect">
            <a:avLst/>
          </a:prstGeom>
          <a:noFill/>
        </p:spPr>
        <p:txBody>
          <a:bodyPr wrap="square" rtlCol="0">
            <a:spAutoFit/>
          </a:bodyPr>
          <a:lstStyle/>
          <a:p>
            <a:pPr>
              <a:lnSpc>
                <a:spcPts val="2700"/>
              </a:lnSpc>
              <a:buClr>
                <a:schemeClr val="dk1"/>
              </a:buClr>
              <a:buSzPct val="100000"/>
            </a:pPr>
            <a:r>
              <a:rPr lang="en-IN" dirty="0">
                <a:solidFill>
                  <a:schemeClr val="dk1"/>
                </a:solidFill>
                <a:latin typeface="Arial" pitchFamily="34" charset="0"/>
                <a:ea typeface="Calibri"/>
                <a:cs typeface="Arial" pitchFamily="34" charset="0"/>
                <a:sym typeface="Calibri"/>
              </a:rPr>
              <a:t>The EAP provides professional assistance for a wide range of issues, including</a:t>
            </a:r>
            <a:r>
              <a:rPr lang="en-IN" dirty="0" smtClean="0">
                <a:solidFill>
                  <a:schemeClr val="dk1"/>
                </a:solidFill>
                <a:latin typeface="Arial" pitchFamily="34" charset="0"/>
                <a:ea typeface="Calibri"/>
                <a:cs typeface="Arial" pitchFamily="34" charset="0"/>
                <a:sym typeface="Calibri"/>
              </a:rPr>
              <a:t>:</a:t>
            </a:r>
          </a:p>
          <a:p>
            <a:pPr>
              <a:lnSpc>
                <a:spcPts val="2700"/>
              </a:lnSpc>
              <a:buClr>
                <a:schemeClr val="dk1"/>
              </a:buClr>
              <a:buSzPct val="100000"/>
            </a:pPr>
            <a:endParaRPr lang="en-IN" dirty="0">
              <a:solidFill>
                <a:schemeClr val="dk1"/>
              </a:solidFill>
              <a:latin typeface="Arial" pitchFamily="34" charset="0"/>
              <a:ea typeface="Calibri"/>
              <a:cs typeface="Arial" pitchFamily="34" charset="0"/>
              <a:sym typeface="Calibri"/>
            </a:endParaRPr>
          </a:p>
          <a:p>
            <a:pPr marL="285750" indent="-285750">
              <a:lnSpc>
                <a:spcPts val="2700"/>
              </a:lnSpc>
              <a:buClr>
                <a:schemeClr val="dk1"/>
              </a:buClr>
              <a:buSzPct val="100000"/>
              <a:buFont typeface="Wingdings" panose="05000000000000000000" pitchFamily="2" charset="2"/>
              <a:buChar char="ü"/>
            </a:pPr>
            <a:r>
              <a:rPr lang="en-US" dirty="0">
                <a:solidFill>
                  <a:schemeClr val="dk1"/>
                </a:solidFill>
                <a:latin typeface="Arial" pitchFamily="34" charset="0"/>
                <a:ea typeface="Calibri"/>
                <a:cs typeface="Arial" pitchFamily="34" charset="0"/>
                <a:sym typeface="Calibri"/>
              </a:rPr>
              <a:t>Couple and marital relationship issues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Personal </a:t>
            </a:r>
            <a:r>
              <a:rPr lang="en-US" dirty="0">
                <a:solidFill>
                  <a:schemeClr val="dk1"/>
                </a:solidFill>
                <a:latin typeface="Arial" pitchFamily="34" charset="0"/>
                <a:ea typeface="Calibri"/>
                <a:cs typeface="Arial" pitchFamily="34" charset="0"/>
                <a:sym typeface="Calibri"/>
              </a:rPr>
              <a:t>and emotional difficulties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Death</a:t>
            </a:r>
            <a:r>
              <a:rPr lang="en-US" dirty="0">
                <a:solidFill>
                  <a:schemeClr val="dk1"/>
                </a:solidFill>
                <a:latin typeface="Arial" pitchFamily="34" charset="0"/>
                <a:ea typeface="Calibri"/>
                <a:cs typeface="Arial" pitchFamily="34" charset="0"/>
                <a:sym typeface="Calibri"/>
              </a:rPr>
              <a:t>, grief and bereavement issues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Family </a:t>
            </a:r>
            <a:r>
              <a:rPr lang="en-US" dirty="0">
                <a:solidFill>
                  <a:schemeClr val="dk1"/>
                </a:solidFill>
                <a:latin typeface="Arial" pitchFamily="34" charset="0"/>
                <a:ea typeface="Calibri"/>
                <a:cs typeface="Arial" pitchFamily="34" charset="0"/>
                <a:sym typeface="Calibri"/>
              </a:rPr>
              <a:t>matters / parenting concerns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Stress</a:t>
            </a:r>
            <a:r>
              <a:rPr lang="en-US" dirty="0">
                <a:solidFill>
                  <a:schemeClr val="dk1"/>
                </a:solidFill>
                <a:latin typeface="Arial" pitchFamily="34" charset="0"/>
                <a:ea typeface="Calibri"/>
                <a:cs typeface="Arial" pitchFamily="34" charset="0"/>
                <a:sym typeface="Calibri"/>
              </a:rPr>
              <a:t>, anxiety and depression</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Work-related issues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Work </a:t>
            </a:r>
            <a:r>
              <a:rPr lang="en-US" dirty="0">
                <a:solidFill>
                  <a:schemeClr val="dk1"/>
                </a:solidFill>
                <a:latin typeface="Arial" pitchFamily="34" charset="0"/>
                <a:ea typeface="Calibri"/>
                <a:cs typeface="Arial" pitchFamily="34" charset="0"/>
                <a:sym typeface="Calibri"/>
              </a:rPr>
              <a:t>and personal / family balance</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Alcohol </a:t>
            </a:r>
            <a:r>
              <a:rPr lang="en-US" dirty="0">
                <a:solidFill>
                  <a:schemeClr val="dk1"/>
                </a:solidFill>
                <a:latin typeface="Arial" pitchFamily="34" charset="0"/>
                <a:ea typeface="Calibri"/>
                <a:cs typeface="Arial" pitchFamily="34" charset="0"/>
                <a:sym typeface="Calibri"/>
              </a:rPr>
              <a:t>and drug </a:t>
            </a:r>
            <a:r>
              <a:rPr lang="en-US" dirty="0" smtClean="0">
                <a:solidFill>
                  <a:schemeClr val="dk1"/>
                </a:solidFill>
                <a:latin typeface="Arial" pitchFamily="34" charset="0"/>
                <a:ea typeface="Calibri"/>
                <a:cs typeface="Arial" pitchFamily="34" charset="0"/>
                <a:sym typeface="Calibri"/>
              </a:rPr>
              <a:t>misuse</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Crisis </a:t>
            </a:r>
            <a:r>
              <a:rPr lang="en-US" dirty="0">
                <a:solidFill>
                  <a:schemeClr val="dk1"/>
                </a:solidFill>
                <a:latin typeface="Arial" pitchFamily="34" charset="0"/>
                <a:ea typeface="Calibri"/>
                <a:cs typeface="Arial" pitchFamily="34" charset="0"/>
                <a:sym typeface="Calibri"/>
              </a:rPr>
              <a:t>counselling</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Managing </a:t>
            </a:r>
            <a:r>
              <a:rPr lang="en-US" dirty="0">
                <a:solidFill>
                  <a:schemeClr val="dk1"/>
                </a:solidFill>
                <a:latin typeface="Arial" pitchFamily="34" charset="0"/>
                <a:ea typeface="Calibri"/>
                <a:cs typeface="Arial" pitchFamily="34" charset="0"/>
                <a:sym typeface="Calibri"/>
              </a:rPr>
              <a:t>life’s </a:t>
            </a:r>
            <a:r>
              <a:rPr lang="en-US" dirty="0" smtClean="0">
                <a:solidFill>
                  <a:schemeClr val="dk1"/>
                </a:solidFill>
                <a:latin typeface="Arial" pitchFamily="34" charset="0"/>
                <a:ea typeface="Calibri"/>
                <a:cs typeface="Arial" pitchFamily="34" charset="0"/>
                <a:sym typeface="Calibri"/>
              </a:rPr>
              <a:t>changes</a:t>
            </a:r>
          </a:p>
          <a:p>
            <a:pPr marL="285750" indent="-285750">
              <a:lnSpc>
                <a:spcPts val="2700"/>
              </a:lnSpc>
              <a:buClr>
                <a:schemeClr val="dk1"/>
              </a:buClr>
              <a:buSzPct val="100000"/>
              <a:buFont typeface="Wingdings" panose="05000000000000000000" pitchFamily="2" charset="2"/>
              <a:buChar char="ü"/>
            </a:pPr>
            <a:r>
              <a:rPr lang="en-US" dirty="0" smtClean="0">
                <a:solidFill>
                  <a:schemeClr val="dk1"/>
                </a:solidFill>
                <a:latin typeface="Arial" pitchFamily="34" charset="0"/>
                <a:ea typeface="Calibri"/>
                <a:cs typeface="Arial" pitchFamily="34" charset="0"/>
                <a:sym typeface="Calibri"/>
              </a:rPr>
              <a:t>Personal</a:t>
            </a:r>
            <a:r>
              <a:rPr lang="en-US" dirty="0">
                <a:solidFill>
                  <a:schemeClr val="dk1"/>
                </a:solidFill>
                <a:latin typeface="Arial" pitchFamily="34" charset="0"/>
                <a:ea typeface="Calibri"/>
                <a:cs typeface="Arial" pitchFamily="34" charset="0"/>
                <a:sym typeface="Calibri"/>
              </a:rPr>
              <a:t>, legal and financial stressors etc</a:t>
            </a:r>
            <a:r>
              <a:rPr lang="en-US" dirty="0" smtClean="0">
                <a:solidFill>
                  <a:schemeClr val="dk1"/>
                </a:solidFill>
                <a:latin typeface="Arial" pitchFamily="34" charset="0"/>
                <a:ea typeface="Calibri"/>
                <a:cs typeface="Arial" pitchFamily="34" charset="0"/>
                <a:sym typeface="Calibri"/>
              </a:rPr>
              <a:t>.</a:t>
            </a:r>
          </a:p>
          <a:p>
            <a:pPr marL="285750" indent="-285750">
              <a:lnSpc>
                <a:spcPts val="2700"/>
              </a:lnSpc>
              <a:buClr>
                <a:schemeClr val="dk1"/>
              </a:buClr>
              <a:buSzPct val="100000"/>
              <a:buFont typeface="Wingdings" panose="05000000000000000000" pitchFamily="2" charset="2"/>
              <a:buChar char="ü"/>
            </a:pPr>
            <a:endParaRPr lang="en-US" dirty="0">
              <a:solidFill>
                <a:schemeClr val="dk1"/>
              </a:solidFill>
              <a:latin typeface="Arial" pitchFamily="34" charset="0"/>
              <a:ea typeface="Calibri"/>
              <a:cs typeface="Arial" pitchFamily="34" charset="0"/>
              <a:sym typeface="Calibri"/>
            </a:endParaRPr>
          </a:p>
          <a:p>
            <a:pPr>
              <a:lnSpc>
                <a:spcPts val="2700"/>
              </a:lnSpc>
              <a:buClr>
                <a:schemeClr val="dk1"/>
              </a:buClr>
              <a:buSzPct val="100000"/>
            </a:pPr>
            <a:r>
              <a:rPr lang="en-IN" dirty="0">
                <a:solidFill>
                  <a:schemeClr val="dk1"/>
                </a:solidFill>
                <a:latin typeface="Arial" pitchFamily="34" charset="0"/>
                <a:ea typeface="Calibri"/>
                <a:cs typeface="Arial" pitchFamily="34" charset="0"/>
                <a:sym typeface="Calibri"/>
              </a:rPr>
              <a:t>As we believe, that it is important to provide an avenue of support that respects employees’ privacy, the </a:t>
            </a:r>
            <a:r>
              <a:rPr lang="en-IN" b="1" dirty="0" smtClean="0">
                <a:solidFill>
                  <a:srgbClr val="ED7514"/>
                </a:solidFill>
                <a:latin typeface="Arial" pitchFamily="34" charset="0"/>
                <a:ea typeface="Calibri"/>
                <a:cs typeface="Arial" pitchFamily="34" charset="0"/>
                <a:sym typeface="Calibri"/>
              </a:rPr>
              <a:t>EAP service </a:t>
            </a:r>
            <a:r>
              <a:rPr lang="en-IN" b="1" dirty="0">
                <a:solidFill>
                  <a:srgbClr val="ED7514"/>
                </a:solidFill>
                <a:latin typeface="Arial" pitchFamily="34" charset="0"/>
                <a:ea typeface="Calibri"/>
                <a:cs typeface="Arial" pitchFamily="34" charset="0"/>
                <a:sym typeface="Calibri"/>
              </a:rPr>
              <a:t>is absolutely confidential</a:t>
            </a:r>
            <a:r>
              <a:rPr lang="en-IN" dirty="0" smtClean="0">
                <a:solidFill>
                  <a:schemeClr val="dk1"/>
                </a:solidFill>
                <a:latin typeface="Arial" pitchFamily="34" charset="0"/>
                <a:ea typeface="Calibri"/>
                <a:cs typeface="Arial" pitchFamily="34" charset="0"/>
                <a:sym typeface="Calibri"/>
              </a:rPr>
              <a:t>.</a:t>
            </a:r>
            <a:endParaRPr lang="en-US" dirty="0">
              <a:solidFill>
                <a:schemeClr val="dk1"/>
              </a:solidFill>
              <a:latin typeface="Arial" pitchFamily="34" charset="0"/>
              <a:ea typeface="Calibri"/>
              <a:cs typeface="Arial" pitchFamily="34" charset="0"/>
              <a:sym typeface="Calibri"/>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2. How Does It Help You</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24</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4800600" y="685800"/>
            <a:ext cx="6955495" cy="4801215"/>
            <a:chOff x="5236505" y="685800"/>
            <a:chExt cx="6955495" cy="4801215"/>
          </a:xfrm>
        </p:grpSpPr>
        <p:sp>
          <p:nvSpPr>
            <p:cNvPr id="16" name="Rectangle 15"/>
            <p:cNvSpPr/>
            <p:nvPr/>
          </p:nvSpPr>
          <p:spPr>
            <a:xfrm>
              <a:off x="5236505" y="1066800"/>
              <a:ext cx="6558316" cy="4372211"/>
            </a:xfrm>
            <a:prstGeom prst="rect">
              <a:avLst/>
            </a:prstGeom>
            <a:noFill/>
          </p:spPr>
        </p:sp>
        <p:sp>
          <p:nvSpPr>
            <p:cNvPr id="17" name="Freeform 16"/>
            <p:cNvSpPr/>
            <p:nvPr/>
          </p:nvSpPr>
          <p:spPr>
            <a:xfrm>
              <a:off x="8534400" y="1981200"/>
              <a:ext cx="2514600" cy="2514600"/>
            </a:xfrm>
            <a:custGeom>
              <a:avLst/>
              <a:gdLst>
                <a:gd name="connsiteX0" fmla="*/ 0 w 2467908"/>
                <a:gd name="connsiteY0" fmla="*/ 1233954 h 2467908"/>
                <a:gd name="connsiteX1" fmla="*/ 1233954 w 2467908"/>
                <a:gd name="connsiteY1" fmla="*/ 0 h 2467908"/>
                <a:gd name="connsiteX2" fmla="*/ 2467908 w 2467908"/>
                <a:gd name="connsiteY2" fmla="*/ 1233954 h 2467908"/>
                <a:gd name="connsiteX3" fmla="*/ 1233954 w 2467908"/>
                <a:gd name="connsiteY3" fmla="*/ 2467908 h 2467908"/>
                <a:gd name="connsiteX4" fmla="*/ 0 w 2467908"/>
                <a:gd name="connsiteY4" fmla="*/ 1233954 h 246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908" h="2467908">
                  <a:moveTo>
                    <a:pt x="0" y="1233954"/>
                  </a:moveTo>
                  <a:cubicBezTo>
                    <a:pt x="0" y="552460"/>
                    <a:pt x="552460" y="0"/>
                    <a:pt x="1233954" y="0"/>
                  </a:cubicBezTo>
                  <a:cubicBezTo>
                    <a:pt x="1915448" y="0"/>
                    <a:pt x="2467908" y="552460"/>
                    <a:pt x="2467908" y="1233954"/>
                  </a:cubicBezTo>
                  <a:cubicBezTo>
                    <a:pt x="2467908" y="1915448"/>
                    <a:pt x="1915448" y="2467908"/>
                    <a:pt x="1233954" y="2467908"/>
                  </a:cubicBezTo>
                  <a:cubicBezTo>
                    <a:pt x="552460" y="2467908"/>
                    <a:pt x="0" y="1915448"/>
                    <a:pt x="0" y="1233954"/>
                  </a:cubicBezTo>
                  <a:close/>
                </a:path>
              </a:pathLst>
            </a:custGeom>
            <a:solidFill>
              <a:srgbClr val="185889"/>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1267" tIns="431267" rIns="431267" bIns="431267" numCol="1" spcCol="1270" anchor="ctr" anchorCtr="0">
              <a:noAutofit/>
            </a:bodyPr>
            <a:lstStyle/>
            <a:p>
              <a:pPr lvl="0" algn="ctr" defTabSz="2444750">
                <a:lnSpc>
                  <a:spcPct val="90000"/>
                </a:lnSpc>
                <a:spcBef>
                  <a:spcPct val="0"/>
                </a:spcBef>
                <a:spcAft>
                  <a:spcPct val="35000"/>
                </a:spcAft>
              </a:pPr>
              <a:r>
                <a:rPr lang="en-IN" sz="5500" dirty="0" smtClean="0">
                  <a:solidFill>
                    <a:schemeClr val="bg1"/>
                  </a:solidFill>
                </a:rPr>
                <a:t>EAP</a:t>
              </a:r>
              <a:endParaRPr lang="en-IN" sz="5500" kern="1200" dirty="0">
                <a:solidFill>
                  <a:schemeClr val="bg1"/>
                </a:solidFill>
              </a:endParaRPr>
            </a:p>
          </p:txBody>
        </p:sp>
        <p:sp>
          <p:nvSpPr>
            <p:cNvPr id="18" name="Freeform 17"/>
            <p:cNvSpPr/>
            <p:nvPr/>
          </p:nvSpPr>
          <p:spPr>
            <a:xfrm>
              <a:off x="9057051" y="685800"/>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4998" tIns="214998" rIns="214998" bIns="214998" numCol="1" spcCol="1270" anchor="ctr" anchorCtr="0">
              <a:noAutofit/>
            </a:bodyPr>
            <a:lstStyle/>
            <a:p>
              <a:pPr lvl="0" algn="ctr" defTabSz="1200150">
                <a:lnSpc>
                  <a:spcPct val="90000"/>
                </a:lnSpc>
                <a:spcBef>
                  <a:spcPct val="0"/>
                </a:spcBef>
                <a:spcAft>
                  <a:spcPct val="35000"/>
                </a:spcAft>
              </a:pPr>
              <a:r>
                <a:rPr lang="en-IN" dirty="0" smtClean="0">
                  <a:solidFill>
                    <a:schemeClr val="bg1"/>
                  </a:solidFill>
                  <a:latin typeface="Arial" panose="020B0604020202020204" pitchFamily="34" charset="0"/>
                  <a:cs typeface="Arial" panose="020B0604020202020204" pitchFamily="34" charset="0"/>
                </a:rPr>
                <a:t>Stress</a:t>
              </a:r>
              <a:endParaRPr lang="en-IN" kern="1200" dirty="0">
                <a:solidFill>
                  <a:schemeClr val="bg1"/>
                </a:solidFill>
                <a:latin typeface="Arial" panose="020B0604020202020204" pitchFamily="34" charset="0"/>
                <a:cs typeface="Arial" panose="020B0604020202020204" pitchFamily="34" charset="0"/>
              </a:endParaRPr>
            </a:p>
          </p:txBody>
        </p:sp>
        <p:sp>
          <p:nvSpPr>
            <p:cNvPr id="19" name="Freeform 18"/>
            <p:cNvSpPr/>
            <p:nvPr/>
          </p:nvSpPr>
          <p:spPr>
            <a:xfrm>
              <a:off x="10463836" y="1363272"/>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214998" tIns="214998" rIns="214998" bIns="214998" numCol="1" spcCol="1270" anchor="ctr" anchorCtr="0">
              <a:noAutofit/>
            </a:bodyPr>
            <a:lstStyle/>
            <a:p>
              <a:pPr lvl="0" algn="ctr" defTabSz="1200150">
                <a:lnSpc>
                  <a:spcPct val="90000"/>
                </a:lnSpc>
                <a:spcBef>
                  <a:spcPct val="0"/>
                </a:spcBef>
                <a:spcAft>
                  <a:spcPct val="35000"/>
                </a:spcAft>
              </a:pPr>
              <a:r>
                <a:rPr lang="en-IN" kern="1200" dirty="0" smtClean="0">
                  <a:solidFill>
                    <a:schemeClr val="bg1"/>
                  </a:solidFill>
                  <a:latin typeface="Arial" panose="020B0604020202020204" pitchFamily="34" charset="0"/>
                  <a:cs typeface="Arial" panose="020B0604020202020204" pitchFamily="34" charset="0"/>
                </a:rPr>
                <a:t>Drug</a:t>
              </a:r>
              <a:endParaRPr lang="en-IN" kern="1200" dirty="0">
                <a:solidFill>
                  <a:schemeClr val="bg1"/>
                </a:solidFill>
                <a:latin typeface="Arial" panose="020B0604020202020204" pitchFamily="34" charset="0"/>
                <a:cs typeface="Arial" panose="020B0604020202020204" pitchFamily="34" charset="0"/>
              </a:endParaRPr>
            </a:p>
          </p:txBody>
        </p:sp>
        <p:sp>
          <p:nvSpPr>
            <p:cNvPr id="20" name="Freeform 19"/>
            <p:cNvSpPr/>
            <p:nvPr/>
          </p:nvSpPr>
          <p:spPr>
            <a:xfrm>
              <a:off x="10811282" y="2885536"/>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4998" tIns="214998" rIns="214998" bIns="214998" numCol="1" spcCol="1270" anchor="ctr" anchorCtr="0">
              <a:noAutofit/>
            </a:bodyPr>
            <a:lstStyle/>
            <a:p>
              <a:pPr lvl="0" algn="ctr" defTabSz="1200150">
                <a:lnSpc>
                  <a:spcPct val="90000"/>
                </a:lnSpc>
                <a:spcBef>
                  <a:spcPct val="0"/>
                </a:spcBef>
                <a:spcAft>
                  <a:spcPct val="35000"/>
                </a:spcAft>
              </a:pPr>
              <a:r>
                <a:rPr lang="en-IN" kern="1200" dirty="0" smtClean="0">
                  <a:solidFill>
                    <a:schemeClr val="bg1"/>
                  </a:solidFill>
                  <a:latin typeface="Arial" panose="020B0604020202020204" pitchFamily="34" charset="0"/>
                  <a:cs typeface="Arial" panose="020B0604020202020204" pitchFamily="34" charset="0"/>
                </a:rPr>
                <a:t>Financial</a:t>
              </a:r>
              <a:endParaRPr lang="en-IN" kern="1200" dirty="0">
                <a:solidFill>
                  <a:schemeClr val="bg1"/>
                </a:solidFill>
                <a:latin typeface="Arial" panose="020B0604020202020204" pitchFamily="34" charset="0"/>
                <a:cs typeface="Arial" panose="020B0604020202020204" pitchFamily="34" charset="0"/>
              </a:endParaRPr>
            </a:p>
          </p:txBody>
        </p:sp>
        <p:sp>
          <p:nvSpPr>
            <p:cNvPr id="21" name="Freeform 20"/>
            <p:cNvSpPr/>
            <p:nvPr/>
          </p:nvSpPr>
          <p:spPr>
            <a:xfrm>
              <a:off x="9837757" y="4106297"/>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4998" tIns="214998" rIns="214998" bIns="214998" numCol="1" spcCol="1270" anchor="ctr" anchorCtr="0">
              <a:noAutofit/>
            </a:bodyPr>
            <a:lstStyle/>
            <a:p>
              <a:pPr lvl="0" algn="ctr" defTabSz="1200150">
                <a:lnSpc>
                  <a:spcPct val="90000"/>
                </a:lnSpc>
                <a:spcBef>
                  <a:spcPct val="0"/>
                </a:spcBef>
                <a:spcAft>
                  <a:spcPct val="35000"/>
                </a:spcAft>
              </a:pPr>
              <a:r>
                <a:rPr lang="en-IN" sz="1400" kern="1200" dirty="0" smtClean="0">
                  <a:solidFill>
                    <a:schemeClr val="bg1"/>
                  </a:solidFill>
                  <a:latin typeface="Arial" panose="020B0604020202020204" pitchFamily="34" charset="0"/>
                  <a:cs typeface="Arial" panose="020B0604020202020204" pitchFamily="34" charset="0"/>
                </a:rPr>
                <a:t>Depression</a:t>
              </a:r>
              <a:endParaRPr lang="en-IN" sz="1400" kern="1200" dirty="0">
                <a:solidFill>
                  <a:schemeClr val="bg1"/>
                </a:solidFill>
                <a:latin typeface="Arial" panose="020B0604020202020204" pitchFamily="34" charset="0"/>
                <a:cs typeface="Arial" panose="020B0604020202020204" pitchFamily="34" charset="0"/>
              </a:endParaRPr>
            </a:p>
          </p:txBody>
        </p:sp>
        <p:sp>
          <p:nvSpPr>
            <p:cNvPr id="23" name="Freeform 22"/>
            <p:cNvSpPr/>
            <p:nvPr/>
          </p:nvSpPr>
          <p:spPr>
            <a:xfrm>
              <a:off x="8276346" y="4106297"/>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6748" tIns="246748" rIns="246748" bIns="246748" numCol="1" spcCol="1270" anchor="ctr" anchorCtr="0">
              <a:noAutofit/>
            </a:bodyPr>
            <a:lstStyle/>
            <a:p>
              <a:pPr lvl="0" algn="ctr" defTabSz="2311400">
                <a:lnSpc>
                  <a:spcPct val="90000"/>
                </a:lnSpc>
                <a:spcBef>
                  <a:spcPct val="0"/>
                </a:spcBef>
                <a:spcAft>
                  <a:spcPct val="35000"/>
                </a:spcAft>
              </a:pPr>
              <a:r>
                <a:rPr lang="en-IN" kern="1200" dirty="0" smtClean="0">
                  <a:solidFill>
                    <a:schemeClr val="bg1"/>
                  </a:solidFill>
                  <a:latin typeface="Arial" panose="020B0604020202020204" pitchFamily="34" charset="0"/>
                  <a:cs typeface="Arial" panose="020B0604020202020204" pitchFamily="34" charset="0"/>
                </a:rPr>
                <a:t>Work</a:t>
              </a:r>
              <a:endParaRPr lang="en-IN" kern="1200" dirty="0">
                <a:solidFill>
                  <a:schemeClr val="bg1"/>
                </a:solidFill>
                <a:latin typeface="Arial" panose="020B0604020202020204" pitchFamily="34" charset="0"/>
                <a:cs typeface="Arial" panose="020B0604020202020204" pitchFamily="34" charset="0"/>
              </a:endParaRPr>
            </a:p>
          </p:txBody>
        </p:sp>
        <p:sp>
          <p:nvSpPr>
            <p:cNvPr id="25" name="Freeform 24"/>
            <p:cNvSpPr/>
            <p:nvPr/>
          </p:nvSpPr>
          <p:spPr>
            <a:xfrm>
              <a:off x="7302821" y="2885536"/>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6748" tIns="246748" rIns="246748" bIns="246748" numCol="1" spcCol="1270" anchor="ctr" anchorCtr="0">
              <a:noAutofit/>
            </a:bodyPr>
            <a:lstStyle/>
            <a:p>
              <a:pPr lvl="0" algn="ctr" defTabSz="2311400">
                <a:lnSpc>
                  <a:spcPct val="90000"/>
                </a:lnSpc>
                <a:spcBef>
                  <a:spcPct val="0"/>
                </a:spcBef>
                <a:spcAft>
                  <a:spcPct val="35000"/>
                </a:spcAft>
              </a:pPr>
              <a:r>
                <a:rPr lang="en-IN" sz="1700" kern="1200" dirty="0" smtClean="0">
                  <a:solidFill>
                    <a:schemeClr val="bg1"/>
                  </a:solidFill>
                  <a:latin typeface="Arial" panose="020B0604020202020204" pitchFamily="34" charset="0"/>
                  <a:cs typeface="Arial" panose="020B0604020202020204" pitchFamily="34" charset="0"/>
                </a:rPr>
                <a:t>Personal</a:t>
              </a:r>
              <a:endParaRPr lang="en-IN" sz="1700" kern="1200" dirty="0">
                <a:solidFill>
                  <a:schemeClr val="bg1"/>
                </a:solidFill>
                <a:latin typeface="Arial" panose="020B0604020202020204" pitchFamily="34" charset="0"/>
                <a:cs typeface="Arial" panose="020B0604020202020204" pitchFamily="34" charset="0"/>
              </a:endParaRPr>
            </a:p>
          </p:txBody>
        </p:sp>
        <p:sp>
          <p:nvSpPr>
            <p:cNvPr id="26" name="Freeform 25"/>
            <p:cNvSpPr/>
            <p:nvPr/>
          </p:nvSpPr>
          <p:spPr>
            <a:xfrm>
              <a:off x="7650268" y="1363272"/>
              <a:ext cx="1380718" cy="1380718"/>
            </a:xfrm>
            <a:custGeom>
              <a:avLst/>
              <a:gdLst>
                <a:gd name="connsiteX0" fmla="*/ 0 w 1233954"/>
                <a:gd name="connsiteY0" fmla="*/ 616977 h 1233954"/>
                <a:gd name="connsiteX1" fmla="*/ 616977 w 1233954"/>
                <a:gd name="connsiteY1" fmla="*/ 0 h 1233954"/>
                <a:gd name="connsiteX2" fmla="*/ 1233954 w 1233954"/>
                <a:gd name="connsiteY2" fmla="*/ 616977 h 1233954"/>
                <a:gd name="connsiteX3" fmla="*/ 616977 w 1233954"/>
                <a:gd name="connsiteY3" fmla="*/ 1233954 h 1233954"/>
                <a:gd name="connsiteX4" fmla="*/ 0 w 1233954"/>
                <a:gd name="connsiteY4" fmla="*/ 616977 h 1233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954" h="1233954">
                  <a:moveTo>
                    <a:pt x="0" y="616977"/>
                  </a:moveTo>
                  <a:cubicBezTo>
                    <a:pt x="0" y="276230"/>
                    <a:pt x="276230" y="0"/>
                    <a:pt x="616977" y="0"/>
                  </a:cubicBezTo>
                  <a:cubicBezTo>
                    <a:pt x="957724" y="0"/>
                    <a:pt x="1233954" y="276230"/>
                    <a:pt x="1233954" y="616977"/>
                  </a:cubicBezTo>
                  <a:cubicBezTo>
                    <a:pt x="1233954" y="957724"/>
                    <a:pt x="957724" y="1233954"/>
                    <a:pt x="616977" y="1233954"/>
                  </a:cubicBezTo>
                  <a:cubicBezTo>
                    <a:pt x="276230" y="1233954"/>
                    <a:pt x="0" y="957724"/>
                    <a:pt x="0" y="616977"/>
                  </a:cubicBezTo>
                  <a:close/>
                </a:path>
              </a:pathLst>
            </a:custGeom>
            <a:solidFill>
              <a:srgbClr val="ED7514"/>
            </a:solidFill>
            <a:effectLst>
              <a:outerShdw blurRad="50800" dist="38100" dir="5400000" algn="t" rotWithShape="0">
                <a:prstClr val="black">
                  <a:alpha val="40000"/>
                </a:prstClr>
              </a:outerShdw>
            </a:effectLst>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46748" tIns="246748" rIns="246748" bIns="246748" numCol="1" spcCol="1270" anchor="ctr" anchorCtr="0">
              <a:noAutofit/>
            </a:bodyPr>
            <a:lstStyle/>
            <a:p>
              <a:pPr lvl="0" algn="ctr" defTabSz="2311400">
                <a:lnSpc>
                  <a:spcPct val="90000"/>
                </a:lnSpc>
                <a:spcBef>
                  <a:spcPct val="0"/>
                </a:spcBef>
                <a:spcAft>
                  <a:spcPct val="35000"/>
                </a:spcAft>
              </a:pPr>
              <a:r>
                <a:rPr lang="en-IN" kern="1200" dirty="0" smtClean="0">
                  <a:solidFill>
                    <a:schemeClr val="bg1"/>
                  </a:solidFill>
                  <a:latin typeface="Arial" panose="020B0604020202020204" pitchFamily="34" charset="0"/>
                  <a:cs typeface="Arial" panose="020B0604020202020204" pitchFamily="34" charset="0"/>
                </a:rPr>
                <a:t>Anxiety</a:t>
              </a:r>
              <a:endParaRPr lang="en-IN" kern="1200" dirty="0">
                <a:solidFill>
                  <a:schemeClr val="bg1"/>
                </a:solidFill>
                <a:latin typeface="Arial" panose="020B0604020202020204" pitchFamily="34" charset="0"/>
                <a:cs typeface="Arial" panose="020B0604020202020204" pitchFamily="34" charset="0"/>
              </a:endParaRPr>
            </a:p>
          </p:txBody>
        </p:sp>
      </p:grpSp>
      <p:sp>
        <p:nvSpPr>
          <p:cNvPr id="27" name="Rectangle 26"/>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354573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1" name="TextBox 30"/>
          <p:cNvSpPr txBox="1"/>
          <p:nvPr/>
        </p:nvSpPr>
        <p:spPr>
          <a:xfrm>
            <a:off x="685800" y="762000"/>
            <a:ext cx="10287000" cy="4183196"/>
          </a:xfrm>
          <a:prstGeom prst="rect">
            <a:avLst/>
          </a:prstGeom>
          <a:noFill/>
        </p:spPr>
        <p:txBody>
          <a:bodyPr wrap="square" rtlCol="0">
            <a:spAutoFit/>
          </a:bodyPr>
          <a:lstStyle/>
          <a:p>
            <a:pPr marL="285750" indent="-285750">
              <a:lnSpc>
                <a:spcPts val="2880"/>
              </a:lnSpc>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To speak with a professional who administers confidential </a:t>
            </a:r>
            <a:r>
              <a:rPr lang="en-IN" dirty="0" smtClean="0">
                <a:solidFill>
                  <a:schemeClr val="dk1"/>
                </a:solidFill>
                <a:latin typeface="Arial" pitchFamily="34" charset="0"/>
                <a:ea typeface="Calibri"/>
                <a:cs typeface="Arial" pitchFamily="34" charset="0"/>
                <a:sym typeface="Calibri"/>
              </a:rPr>
              <a:t>counselling </a:t>
            </a:r>
            <a:r>
              <a:rPr lang="en-IN" dirty="0">
                <a:solidFill>
                  <a:schemeClr val="dk1"/>
                </a:solidFill>
                <a:latin typeface="Arial" pitchFamily="34" charset="0"/>
                <a:ea typeface="Calibri"/>
                <a:cs typeface="Arial" pitchFamily="34" charset="0"/>
                <a:sym typeface="Calibri"/>
              </a:rPr>
              <a:t>service, call </a:t>
            </a:r>
            <a:r>
              <a:rPr lang="en-IN" dirty="0" err="1" smtClean="0">
                <a:solidFill>
                  <a:schemeClr val="dk1"/>
                </a:solidFill>
                <a:latin typeface="Arial" pitchFamily="34" charset="0"/>
                <a:ea typeface="Calibri"/>
                <a:cs typeface="Arial" pitchFamily="34" charset="0"/>
                <a:sym typeface="Calibri"/>
              </a:rPr>
              <a:t>Santulan’s</a:t>
            </a:r>
            <a:r>
              <a:rPr lang="en-IN" dirty="0" smtClean="0">
                <a:solidFill>
                  <a:schemeClr val="dk1"/>
                </a:solidFill>
                <a:latin typeface="Arial" pitchFamily="34" charset="0"/>
                <a:ea typeface="Calibri"/>
                <a:cs typeface="Arial" pitchFamily="34" charset="0"/>
                <a:sym typeface="Calibri"/>
              </a:rPr>
              <a:t> helpline at</a:t>
            </a:r>
            <a:r>
              <a:rPr lang="en-IN" dirty="0">
                <a:solidFill>
                  <a:schemeClr val="dk1"/>
                </a:solidFill>
                <a:latin typeface="Arial" pitchFamily="34" charset="0"/>
                <a:ea typeface="Calibri"/>
                <a:cs typeface="Arial" pitchFamily="34" charset="0"/>
                <a:sym typeface="Calibri"/>
              </a:rPr>
              <a:t>:</a:t>
            </a:r>
            <a:r>
              <a:rPr lang="en-IN" sz="2400" dirty="0">
                <a:solidFill>
                  <a:schemeClr val="dk1"/>
                </a:solidFill>
                <a:latin typeface="Arial" pitchFamily="34" charset="0"/>
                <a:ea typeface="Calibri"/>
                <a:cs typeface="Arial" pitchFamily="34" charset="0"/>
                <a:sym typeface="Calibri"/>
              </a:rPr>
              <a:t> </a:t>
            </a:r>
            <a:r>
              <a:rPr lang="en-IN" sz="2400" b="1" dirty="0">
                <a:solidFill>
                  <a:srgbClr val="ED7514"/>
                </a:solidFill>
                <a:latin typeface="Arial" pitchFamily="34" charset="0"/>
                <a:ea typeface="Calibri"/>
                <a:cs typeface="Arial" pitchFamily="34" charset="0"/>
                <a:sym typeface="Calibri"/>
              </a:rPr>
              <a:t>1800 11 </a:t>
            </a:r>
            <a:r>
              <a:rPr lang="en-IN" sz="2400" b="1" dirty="0" smtClean="0">
                <a:solidFill>
                  <a:srgbClr val="ED7514"/>
                </a:solidFill>
                <a:latin typeface="Arial" pitchFamily="34" charset="0"/>
                <a:ea typeface="Calibri"/>
                <a:cs typeface="Arial" pitchFamily="34" charset="0"/>
                <a:sym typeface="Calibri"/>
              </a:rPr>
              <a:t>2442 </a:t>
            </a:r>
            <a:r>
              <a:rPr lang="en-IN" dirty="0" smtClean="0">
                <a:latin typeface="Arial" pitchFamily="34" charset="0"/>
                <a:ea typeface="Calibri"/>
                <a:cs typeface="Arial" pitchFamily="34" charset="0"/>
                <a:sym typeface="Calibri"/>
              </a:rPr>
              <a:t>or</a:t>
            </a:r>
            <a:r>
              <a:rPr lang="en-IN" dirty="0">
                <a:latin typeface="Arial" pitchFamily="34" charset="0"/>
                <a:ea typeface="Calibri"/>
                <a:cs typeface="Arial" pitchFamily="34" charset="0"/>
                <a:sym typeface="Calibri"/>
              </a:rPr>
              <a:t> </a:t>
            </a:r>
            <a:r>
              <a:rPr lang="en-IN" dirty="0" smtClean="0">
                <a:latin typeface="Arial" pitchFamily="34" charset="0"/>
                <a:ea typeface="Calibri"/>
                <a:cs typeface="Arial" pitchFamily="34" charset="0"/>
                <a:sym typeface="Calibri"/>
              </a:rPr>
              <a:t> </a:t>
            </a:r>
            <a:r>
              <a:rPr lang="en-IN" sz="2400" b="1" dirty="0" smtClean="0">
                <a:solidFill>
                  <a:srgbClr val="ED7514"/>
                </a:solidFill>
                <a:latin typeface="Arial" pitchFamily="34" charset="0"/>
                <a:ea typeface="Calibri"/>
                <a:cs typeface="Arial" pitchFamily="34" charset="0"/>
                <a:sym typeface="Calibri"/>
              </a:rPr>
              <a:t>011 </a:t>
            </a:r>
            <a:r>
              <a:rPr lang="en-IN" sz="2400" b="1" dirty="0">
                <a:solidFill>
                  <a:srgbClr val="ED7514"/>
                </a:solidFill>
                <a:latin typeface="Arial" pitchFamily="34" charset="0"/>
                <a:ea typeface="Calibri"/>
                <a:cs typeface="Arial" pitchFamily="34" charset="0"/>
                <a:sym typeface="Calibri"/>
              </a:rPr>
              <a:t>2591 </a:t>
            </a:r>
            <a:r>
              <a:rPr lang="en-IN" sz="2400" b="1" dirty="0" smtClean="0">
                <a:solidFill>
                  <a:srgbClr val="ED7514"/>
                </a:solidFill>
                <a:latin typeface="Arial" pitchFamily="34" charset="0"/>
                <a:ea typeface="Calibri"/>
                <a:cs typeface="Arial" pitchFamily="34" charset="0"/>
                <a:sym typeface="Calibri"/>
              </a:rPr>
              <a:t>3469</a:t>
            </a:r>
            <a:r>
              <a:rPr lang="en-IN" dirty="0" smtClean="0">
                <a:solidFill>
                  <a:schemeClr val="dk1"/>
                </a:solidFill>
                <a:latin typeface="Arial" pitchFamily="34" charset="0"/>
                <a:ea typeface="Calibri"/>
                <a:cs typeface="Arial" pitchFamily="34" charset="0"/>
                <a:sym typeface="Calibri"/>
              </a:rPr>
              <a:t> or </a:t>
            </a:r>
            <a:r>
              <a:rPr lang="en-IN" sz="2400" b="1" dirty="0" smtClean="0">
                <a:solidFill>
                  <a:srgbClr val="ED7514"/>
                </a:solidFill>
                <a:latin typeface="Arial" pitchFamily="34" charset="0"/>
                <a:ea typeface="Calibri"/>
                <a:cs typeface="Arial" pitchFamily="34" charset="0"/>
                <a:sym typeface="Calibri"/>
              </a:rPr>
              <a:t>+</a:t>
            </a:r>
            <a:r>
              <a:rPr lang="en-IN" sz="2400" b="1" dirty="0">
                <a:solidFill>
                  <a:srgbClr val="ED7514"/>
                </a:solidFill>
                <a:latin typeface="Arial" pitchFamily="34" charset="0"/>
                <a:ea typeface="Calibri"/>
                <a:cs typeface="Arial" pitchFamily="34" charset="0"/>
                <a:sym typeface="Calibri"/>
              </a:rPr>
              <a:t>91 98187 11035</a:t>
            </a:r>
          </a:p>
          <a:p>
            <a:pPr marL="285750" indent="-285750">
              <a:lnSpc>
                <a:spcPts val="288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          </a:t>
            </a:r>
            <a:r>
              <a:rPr lang="en-IN" sz="2400" b="1" dirty="0" smtClean="0">
                <a:solidFill>
                  <a:srgbClr val="ED7514"/>
                </a:solidFill>
                <a:latin typeface="Arial" pitchFamily="34" charset="0"/>
                <a:ea typeface="Calibri"/>
                <a:cs typeface="Arial" pitchFamily="34" charset="0"/>
                <a:sym typeface="Calibri"/>
              </a:rPr>
              <a:t>+</a:t>
            </a:r>
            <a:r>
              <a:rPr lang="en-IN" sz="2400" b="1" dirty="0">
                <a:solidFill>
                  <a:srgbClr val="ED7514"/>
                </a:solidFill>
                <a:latin typeface="Arial" pitchFamily="34" charset="0"/>
                <a:ea typeface="Calibri"/>
                <a:cs typeface="Arial" pitchFamily="34" charset="0"/>
                <a:sym typeface="Calibri"/>
              </a:rPr>
              <a:t>91-9818198117</a:t>
            </a:r>
          </a:p>
          <a:p>
            <a:pPr marL="285750" indent="-285750">
              <a:lnSpc>
                <a:spcPts val="288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           </a:t>
            </a:r>
            <a:r>
              <a:rPr lang="en-IN" sz="2400" b="1" u="sng" dirty="0" smtClean="0">
                <a:solidFill>
                  <a:schemeClr val="accent1"/>
                </a:solidFill>
                <a:latin typeface="Arial" pitchFamily="34" charset="0"/>
                <a:ea typeface="Calibri"/>
                <a:cs typeface="Arial" pitchFamily="34" charset="0"/>
                <a:sym typeface="Calibri"/>
              </a:rPr>
              <a:t>connect@santulan.co.in</a:t>
            </a:r>
            <a:r>
              <a:rPr lang="en-IN" sz="2400" dirty="0">
                <a:solidFill>
                  <a:schemeClr val="dk1"/>
                </a:solidFill>
                <a:latin typeface="Arial" pitchFamily="34" charset="0"/>
                <a:ea typeface="Calibri"/>
                <a:cs typeface="Arial" pitchFamily="34" charset="0"/>
                <a:sym typeface="Calibri"/>
              </a:rPr>
              <a:t> </a:t>
            </a:r>
            <a:r>
              <a:rPr lang="en-IN" dirty="0">
                <a:solidFill>
                  <a:schemeClr val="dk1"/>
                </a:solidFill>
                <a:latin typeface="Arial" pitchFamily="34" charset="0"/>
                <a:ea typeface="Calibri"/>
                <a:cs typeface="Arial" pitchFamily="34" charset="0"/>
                <a:sym typeface="Calibri"/>
              </a:rPr>
              <a:t>and a </a:t>
            </a:r>
            <a:r>
              <a:rPr lang="en-IN" dirty="0" smtClean="0">
                <a:solidFill>
                  <a:schemeClr val="dk1"/>
                </a:solidFill>
                <a:latin typeface="Arial" pitchFamily="34" charset="0"/>
                <a:ea typeface="Calibri"/>
                <a:cs typeface="Arial" pitchFamily="34" charset="0"/>
                <a:sym typeface="Calibri"/>
              </a:rPr>
              <a:t>counsellor </a:t>
            </a:r>
            <a:r>
              <a:rPr lang="en-IN" dirty="0">
                <a:solidFill>
                  <a:schemeClr val="dk1"/>
                </a:solidFill>
                <a:latin typeface="Arial" pitchFamily="34" charset="0"/>
                <a:ea typeface="Calibri"/>
                <a:cs typeface="Arial" pitchFamily="34" charset="0"/>
                <a:sym typeface="Calibri"/>
              </a:rPr>
              <a:t>will get in touch </a:t>
            </a:r>
            <a:r>
              <a:rPr lang="en-IN" dirty="0" smtClean="0">
                <a:solidFill>
                  <a:schemeClr val="dk1"/>
                </a:solidFill>
                <a:latin typeface="Arial" pitchFamily="34" charset="0"/>
                <a:ea typeface="Calibri"/>
                <a:cs typeface="Arial" pitchFamily="34" charset="0"/>
                <a:sym typeface="Calibri"/>
              </a:rPr>
              <a:t>with you.</a:t>
            </a:r>
          </a:p>
          <a:p>
            <a:pPr marL="285750" indent="-285750">
              <a:lnSpc>
                <a:spcPts val="288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Once </a:t>
            </a:r>
            <a:r>
              <a:rPr lang="en-IN" dirty="0">
                <a:solidFill>
                  <a:schemeClr val="dk1"/>
                </a:solidFill>
                <a:latin typeface="Arial" pitchFamily="34" charset="0"/>
                <a:ea typeface="Calibri"/>
                <a:cs typeface="Arial" pitchFamily="34" charset="0"/>
                <a:sym typeface="Calibri"/>
              </a:rPr>
              <a:t>you contact them, they’ll take some basic information t</a:t>
            </a:r>
            <a:r>
              <a:rPr lang="en-IN" dirty="0" smtClean="0">
                <a:solidFill>
                  <a:schemeClr val="dk1"/>
                </a:solidFill>
                <a:latin typeface="Arial" pitchFamily="34" charset="0"/>
                <a:ea typeface="Calibri"/>
                <a:cs typeface="Arial" pitchFamily="34" charset="0"/>
                <a:sym typeface="Calibri"/>
              </a:rPr>
              <a:t>hen</a:t>
            </a:r>
            <a:r>
              <a:rPr lang="en-IN" dirty="0">
                <a:solidFill>
                  <a:schemeClr val="dk1"/>
                </a:solidFill>
                <a:latin typeface="Arial" pitchFamily="34" charset="0"/>
                <a:ea typeface="Calibri"/>
                <a:cs typeface="Arial" pitchFamily="34" charset="0"/>
                <a:sym typeface="Calibri"/>
              </a:rPr>
              <a:t>, within </a:t>
            </a:r>
            <a:r>
              <a:rPr lang="en-IN" sz="2400" b="1" dirty="0">
                <a:solidFill>
                  <a:srgbClr val="ED7514"/>
                </a:solidFill>
                <a:latin typeface="Arial" pitchFamily="34" charset="0"/>
                <a:ea typeface="Calibri"/>
                <a:cs typeface="Arial" pitchFamily="34" charset="0"/>
                <a:sym typeface="Calibri"/>
              </a:rPr>
              <a:t>24 hours </a:t>
            </a:r>
            <a:r>
              <a:rPr lang="en-IN" dirty="0">
                <a:solidFill>
                  <a:schemeClr val="dk1"/>
                </a:solidFill>
                <a:latin typeface="Arial" pitchFamily="34" charset="0"/>
                <a:ea typeface="Calibri"/>
                <a:cs typeface="Arial" pitchFamily="34" charset="0"/>
                <a:sym typeface="Calibri"/>
              </a:rPr>
              <a:t>their counsellor will get in touch with you to offer </a:t>
            </a:r>
            <a:r>
              <a:rPr lang="en-IN" dirty="0" smtClean="0">
                <a:solidFill>
                  <a:schemeClr val="dk1"/>
                </a:solidFill>
                <a:latin typeface="Arial" pitchFamily="34" charset="0"/>
                <a:ea typeface="Calibri"/>
                <a:cs typeface="Arial" pitchFamily="34" charset="0"/>
                <a:sym typeface="Calibri"/>
              </a:rPr>
              <a:t>an appointment </a:t>
            </a:r>
            <a:r>
              <a:rPr lang="en-IN" dirty="0">
                <a:solidFill>
                  <a:schemeClr val="dk1"/>
                </a:solidFill>
                <a:latin typeface="Arial" pitchFamily="34" charset="0"/>
                <a:ea typeface="Calibri"/>
                <a:cs typeface="Arial" pitchFamily="34" charset="0"/>
                <a:sym typeface="Calibri"/>
              </a:rPr>
              <a:t>slot</a:t>
            </a:r>
            <a:r>
              <a:rPr lang="en-IN" dirty="0" smtClean="0">
                <a:solidFill>
                  <a:schemeClr val="dk1"/>
                </a:solidFill>
                <a:latin typeface="Arial" pitchFamily="34" charset="0"/>
                <a:ea typeface="Calibri"/>
                <a:cs typeface="Arial" pitchFamily="34" charset="0"/>
                <a:sym typeface="Calibri"/>
              </a:rPr>
              <a:t>.</a:t>
            </a:r>
          </a:p>
          <a:p>
            <a:pPr marL="285750" indent="-285750">
              <a:lnSpc>
                <a:spcPts val="288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In future, schedule </a:t>
            </a:r>
            <a:r>
              <a:rPr lang="en-IN" dirty="0">
                <a:solidFill>
                  <a:schemeClr val="dk1"/>
                </a:solidFill>
                <a:latin typeface="Arial" pitchFamily="34" charset="0"/>
                <a:ea typeface="Calibri"/>
                <a:cs typeface="Arial" pitchFamily="34" charset="0"/>
                <a:sym typeface="Calibri"/>
              </a:rPr>
              <a:t>sessions directly with your </a:t>
            </a:r>
            <a:r>
              <a:rPr lang="en-IN" dirty="0" smtClean="0">
                <a:solidFill>
                  <a:schemeClr val="dk1"/>
                </a:solidFill>
                <a:latin typeface="Arial" pitchFamily="34" charset="0"/>
                <a:ea typeface="Calibri"/>
                <a:cs typeface="Arial" pitchFamily="34" charset="0"/>
                <a:sym typeface="Calibri"/>
              </a:rPr>
              <a:t>counsellor.</a:t>
            </a:r>
          </a:p>
          <a:p>
            <a:pPr marL="285750" indent="-285750">
              <a:lnSpc>
                <a:spcPts val="2880"/>
              </a:lnSpc>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Take up to 5 free counselling sessions with your </a:t>
            </a:r>
            <a:r>
              <a:rPr lang="en-IN" dirty="0" smtClean="0">
                <a:solidFill>
                  <a:schemeClr val="dk1"/>
                </a:solidFill>
                <a:latin typeface="Arial" pitchFamily="34" charset="0"/>
                <a:ea typeface="Calibri"/>
                <a:cs typeface="Arial" pitchFamily="34" charset="0"/>
                <a:sym typeface="Calibri"/>
              </a:rPr>
              <a:t>counsellor as</a:t>
            </a:r>
          </a:p>
          <a:p>
            <a:pPr>
              <a:lnSpc>
                <a:spcPts val="2880"/>
              </a:lnSpc>
              <a:buClr>
                <a:schemeClr val="dk1"/>
              </a:buClr>
              <a:buSzPct val="100000"/>
            </a:pPr>
            <a:r>
              <a:rPr lang="en-IN" dirty="0" smtClean="0">
                <a:solidFill>
                  <a:schemeClr val="dk1"/>
                </a:solidFill>
                <a:latin typeface="Arial" pitchFamily="34" charset="0"/>
                <a:ea typeface="Calibri"/>
                <a:cs typeface="Arial" pitchFamily="34" charset="0"/>
                <a:sym typeface="Calibri"/>
              </a:rPr>
              <a:t>     an </a:t>
            </a:r>
            <a:r>
              <a:rPr lang="en-IN" dirty="0">
                <a:solidFill>
                  <a:schemeClr val="dk1"/>
                </a:solidFill>
                <a:latin typeface="Arial" pitchFamily="34" charset="0"/>
                <a:ea typeface="Calibri"/>
                <a:cs typeface="Arial" pitchFamily="34" charset="0"/>
                <a:sym typeface="Calibri"/>
              </a:rPr>
              <a:t>employee benefit.</a:t>
            </a:r>
            <a:endParaRPr lang="en-US" dirty="0">
              <a:solidFill>
                <a:schemeClr val="dk1"/>
              </a:solidFill>
              <a:latin typeface="Arial" pitchFamily="34" charset="0"/>
              <a:ea typeface="Calibri"/>
              <a:cs typeface="Arial" pitchFamily="34" charset="0"/>
              <a:sym typeface="Calibri"/>
            </a:endParaRPr>
          </a:p>
          <a:p>
            <a:pPr marL="285750" indent="-285750">
              <a:lnSpc>
                <a:spcPts val="2880"/>
              </a:lnSpc>
              <a:buClr>
                <a:schemeClr val="dk1"/>
              </a:buClr>
              <a:buSzPct val="100000"/>
              <a:buFont typeface="Wingdings" panose="05000000000000000000" pitchFamily="2" charset="2"/>
              <a:buChar char="ü"/>
            </a:pPr>
            <a:endParaRPr lang="en-IN" dirty="0" smtClean="0">
              <a:solidFill>
                <a:schemeClr val="dk1"/>
              </a:solidFill>
              <a:latin typeface="Arial" pitchFamily="34" charset="0"/>
              <a:ea typeface="Calibri"/>
              <a:cs typeface="Arial" pitchFamily="34" charset="0"/>
              <a:sym typeface="Calibri"/>
            </a:endParaRPr>
          </a:p>
          <a:p>
            <a:pPr marL="285750" indent="-285750">
              <a:lnSpc>
                <a:spcPts val="2880"/>
              </a:lnSpc>
              <a:buClr>
                <a:schemeClr val="dk1"/>
              </a:buClr>
              <a:buSzPct val="100000"/>
              <a:buFont typeface="Wingdings" panose="05000000000000000000" pitchFamily="2" charset="2"/>
              <a:buChar char="ü"/>
            </a:pPr>
            <a:endParaRPr lang="en-IN" dirty="0" smtClean="0">
              <a:solidFill>
                <a:schemeClr val="dk1"/>
              </a:solidFill>
              <a:latin typeface="Arial" pitchFamily="34" charset="0"/>
              <a:ea typeface="Calibri"/>
              <a:cs typeface="Arial" pitchFamily="34" charset="0"/>
              <a:sym typeface="Calibri"/>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3. How To Contact The EAP Service For </a:t>
            </a:r>
            <a:r>
              <a:rPr lang="en-IN" sz="2400" b="1" dirty="0" smtClean="0">
                <a:solidFill>
                  <a:schemeClr val="bg1"/>
                </a:solidFill>
                <a:latin typeface="Arial" pitchFamily="34" charset="0"/>
                <a:cs typeface="Arial" pitchFamily="34" charset="0"/>
                <a:sym typeface="Calibri"/>
              </a:rPr>
              <a:t>Cars</a:t>
            </a:r>
            <a:r>
              <a:rPr lang="en-IN" sz="2400" b="1" i="1" dirty="0" smtClean="0">
                <a:solidFill>
                  <a:schemeClr val="bg1"/>
                </a:solidFill>
                <a:latin typeface="Arial" pitchFamily="34" charset="0"/>
                <a:cs typeface="Arial" pitchFamily="34" charset="0"/>
                <a:sym typeface="Calibri"/>
              </a:rPr>
              <a:t>24</a:t>
            </a:r>
            <a:endParaRPr lang="en-US" sz="2400" b="1" i="1" u="none" strike="noStrike" cap="none"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25</a:t>
            </a:r>
            <a:endParaRPr lang="en-US" sz="2000" dirty="0">
              <a:solidFill>
                <a:schemeClr val="bg1"/>
              </a:solidFill>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download images\phn c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16249"/>
            <a:ext cx="3131060" cy="31893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download images\whatsap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461680"/>
            <a:ext cx="628702" cy="51671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ownload images\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2952" y="1905000"/>
            <a:ext cx="397248" cy="3972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898340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990600" y="2597572"/>
            <a:ext cx="59436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990600" y="2761447"/>
            <a:ext cx="5943600" cy="954107"/>
          </a:xfrm>
          <a:prstGeom prst="rect">
            <a:avLst/>
          </a:prstGeom>
        </p:spPr>
        <p:txBody>
          <a:bodyPr wrap="square" anchor="ctr">
            <a:spAutoFit/>
          </a:bodyPr>
          <a:lstStyle/>
          <a:p>
            <a:pPr lvl="0" algn="ctr">
              <a:buClr>
                <a:srgbClr val="FFFFFF"/>
              </a:buClr>
              <a:buSzPct val="25000"/>
            </a:pPr>
            <a:r>
              <a:rPr lang="en-IN" sz="2800" b="1" dirty="0" err="1" smtClean="0">
                <a:solidFill>
                  <a:schemeClr val="bg1"/>
                </a:solidFill>
                <a:latin typeface="Arial" pitchFamily="34" charset="0"/>
                <a:cs typeface="Arial" pitchFamily="34" charset="0"/>
              </a:rPr>
              <a:t>OfficeVibe</a:t>
            </a:r>
            <a:endParaRPr lang="en-IN" sz="2800" b="1" dirty="0" smtClean="0">
              <a:solidFill>
                <a:schemeClr val="bg1"/>
              </a:solidFill>
              <a:latin typeface="Arial" pitchFamily="34" charset="0"/>
              <a:cs typeface="Arial" pitchFamily="34" charset="0"/>
            </a:endParaRPr>
          </a:p>
          <a:p>
            <a:pPr lvl="0" algn="ctr">
              <a:buClr>
                <a:srgbClr val="FFFFFF"/>
              </a:buClr>
              <a:buSzPct val="25000"/>
            </a:pPr>
            <a:r>
              <a:rPr lang="en-IN" sz="2800" b="1" dirty="0" smtClean="0">
                <a:solidFill>
                  <a:schemeClr val="bg1"/>
                </a:solidFill>
                <a:latin typeface="Arial" pitchFamily="34" charset="0"/>
                <a:cs typeface="Arial" pitchFamily="34" charset="0"/>
              </a:rPr>
              <a:t>(Employee Engagement Platform)</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8456633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1" name="TextBox 30"/>
          <p:cNvSpPr txBox="1"/>
          <p:nvPr/>
        </p:nvSpPr>
        <p:spPr>
          <a:xfrm>
            <a:off x="690550" y="3626054"/>
            <a:ext cx="11067310" cy="1208023"/>
          </a:xfrm>
          <a:prstGeom prst="rect">
            <a:avLst/>
          </a:prstGeom>
          <a:noFill/>
        </p:spPr>
        <p:txBody>
          <a:bodyPr wrap="square" rtlCol="0">
            <a:spAutoFit/>
          </a:bodyPr>
          <a:lstStyle/>
          <a:p>
            <a:pPr marL="285750" indent="-285750">
              <a:lnSpc>
                <a:spcPts val="2700"/>
              </a:lnSpc>
              <a:buClr>
                <a:schemeClr val="dk1"/>
              </a:buClr>
              <a:buSzPct val="100000"/>
              <a:buFont typeface="Wingdings" panose="05000000000000000000" pitchFamily="2" charset="2"/>
              <a:buChar char="ü"/>
            </a:pPr>
            <a:r>
              <a:rPr lang="en-IN" sz="2000" b="1" dirty="0" smtClean="0">
                <a:solidFill>
                  <a:srgbClr val="ED7514"/>
                </a:solidFill>
                <a:latin typeface="Arial" pitchFamily="34" charset="0"/>
                <a:ea typeface="Calibri"/>
                <a:cs typeface="Arial" pitchFamily="34" charset="0"/>
                <a:sym typeface="Calibri"/>
              </a:rPr>
              <a:t>THE </a:t>
            </a:r>
            <a:r>
              <a:rPr lang="en-IN" sz="2000" b="1" dirty="0">
                <a:solidFill>
                  <a:srgbClr val="ED7514"/>
                </a:solidFill>
                <a:latin typeface="Arial" pitchFamily="34" charset="0"/>
                <a:ea typeface="Calibri"/>
                <a:cs typeface="Arial" pitchFamily="34" charset="0"/>
                <a:sym typeface="Calibri"/>
              </a:rPr>
              <a:t>LEADING EMPLOYEE ENGAGEMENT </a:t>
            </a:r>
            <a:r>
              <a:rPr lang="en-IN" sz="2000" b="1" dirty="0" smtClean="0">
                <a:solidFill>
                  <a:srgbClr val="ED7514"/>
                </a:solidFill>
                <a:latin typeface="Arial" pitchFamily="34" charset="0"/>
                <a:ea typeface="Calibri"/>
                <a:cs typeface="Arial" pitchFamily="34" charset="0"/>
                <a:sym typeface="Calibri"/>
              </a:rPr>
              <a:t>SOFTWARE</a:t>
            </a:r>
          </a:p>
          <a:p>
            <a:pPr marL="324000">
              <a:lnSpc>
                <a:spcPts val="2700"/>
              </a:lnSpc>
              <a:spcBef>
                <a:spcPts val="600"/>
              </a:spcBef>
              <a:buClr>
                <a:schemeClr val="dk1"/>
              </a:buClr>
              <a:buSzPct val="100000"/>
            </a:pPr>
            <a:r>
              <a:rPr lang="en-IN" spc="40" dirty="0">
                <a:solidFill>
                  <a:schemeClr val="dk1"/>
                </a:solidFill>
                <a:latin typeface="Arial" pitchFamily="34" charset="0"/>
                <a:ea typeface="Calibri"/>
                <a:cs typeface="Arial" pitchFamily="34" charset="0"/>
                <a:sym typeface="Calibri"/>
              </a:rPr>
              <a:t>Pulse surveys and continuous feedback to make employees more engaged and help managers motivate their teams, year </a:t>
            </a:r>
            <a:r>
              <a:rPr lang="en-IN" spc="40" dirty="0" smtClean="0">
                <a:solidFill>
                  <a:schemeClr val="dk1"/>
                </a:solidFill>
                <a:latin typeface="Arial" pitchFamily="34" charset="0"/>
                <a:ea typeface="Calibri"/>
                <a:cs typeface="Arial" pitchFamily="34" charset="0"/>
                <a:sym typeface="Calibri"/>
              </a:rPr>
              <a:t>round.</a:t>
            </a:r>
            <a:endParaRPr lang="en-US" b="1" dirty="0">
              <a:solidFill>
                <a:schemeClr val="dk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27</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672539" y="1295400"/>
            <a:ext cx="2756461" cy="685800"/>
          </a:xfrm>
          <a:prstGeom prst="round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690550" y="1451005"/>
            <a:ext cx="10073145" cy="1554272"/>
          </a:xfrm>
          <a:prstGeom prst="rect">
            <a:avLst/>
          </a:prstGeom>
          <a:noFill/>
        </p:spPr>
        <p:txBody>
          <a:bodyPr wrap="square" rtlCol="0">
            <a:spAutoFit/>
          </a:bodyPr>
          <a:lstStyle/>
          <a:p>
            <a:pPr>
              <a:lnSpc>
                <a:spcPts val="2700"/>
              </a:lnSpc>
              <a:buClr>
                <a:schemeClr val="dk1"/>
              </a:buClr>
              <a:buSzPct val="100000"/>
            </a:pPr>
            <a:r>
              <a:rPr lang="en-IN" sz="2800" b="1" dirty="0" smtClean="0">
                <a:solidFill>
                  <a:schemeClr val="bg1"/>
                </a:solidFill>
                <a:latin typeface="Arial" pitchFamily="34" charset="0"/>
                <a:ea typeface="Calibri"/>
                <a:cs typeface="Arial" pitchFamily="34" charset="0"/>
                <a:sym typeface="Calibri"/>
              </a:rPr>
              <a:t>  Introduction</a:t>
            </a:r>
          </a:p>
          <a:p>
            <a:pPr>
              <a:lnSpc>
                <a:spcPts val="2700"/>
              </a:lnSpc>
              <a:buClr>
                <a:schemeClr val="dk1"/>
              </a:buClr>
              <a:buSzPct val="100000"/>
            </a:pPr>
            <a:endParaRPr lang="en-IN" sz="2000" b="1" dirty="0" smtClean="0">
              <a:solidFill>
                <a:schemeClr val="bg1"/>
              </a:solidFill>
              <a:latin typeface="Arial" pitchFamily="34" charset="0"/>
              <a:ea typeface="Calibri"/>
              <a:cs typeface="Arial" pitchFamily="34" charset="0"/>
              <a:sym typeface="Calibri"/>
            </a:endParaRPr>
          </a:p>
          <a:p>
            <a:pPr>
              <a:lnSpc>
                <a:spcPts val="2700"/>
              </a:lnSpc>
              <a:spcBef>
                <a:spcPts val="600"/>
              </a:spcBef>
              <a:buClr>
                <a:schemeClr val="dk1"/>
              </a:buClr>
              <a:buSzPct val="100000"/>
            </a:pPr>
            <a:r>
              <a:rPr lang="en-IN" spc="30" dirty="0">
                <a:solidFill>
                  <a:schemeClr val="dk1"/>
                </a:solidFill>
                <a:latin typeface="Arial" pitchFamily="34" charset="0"/>
                <a:ea typeface="Calibri"/>
                <a:cs typeface="Arial" pitchFamily="34" charset="0"/>
                <a:sym typeface="Calibri"/>
              </a:rPr>
              <a:t>Office vibe is a team management tool on </a:t>
            </a:r>
            <a:r>
              <a:rPr lang="en-IN" spc="30" dirty="0" smtClean="0">
                <a:solidFill>
                  <a:schemeClr val="dk1"/>
                </a:solidFill>
                <a:latin typeface="Arial" pitchFamily="34" charset="0"/>
                <a:ea typeface="Calibri"/>
                <a:cs typeface="Arial" pitchFamily="34" charset="0"/>
                <a:sym typeface="Calibri"/>
              </a:rPr>
              <a:t>autopilot. Collect </a:t>
            </a:r>
            <a:r>
              <a:rPr lang="en-IN" spc="30" dirty="0">
                <a:solidFill>
                  <a:schemeClr val="dk1"/>
                </a:solidFill>
                <a:latin typeface="Arial" pitchFamily="34" charset="0"/>
                <a:ea typeface="Calibri"/>
                <a:cs typeface="Arial" pitchFamily="34" charset="0"/>
                <a:sym typeface="Calibri"/>
              </a:rPr>
              <a:t>continuous feedback year round to keep </a:t>
            </a:r>
            <a:r>
              <a:rPr lang="en-IN" spc="30" dirty="0" smtClean="0">
                <a:solidFill>
                  <a:schemeClr val="dk1"/>
                </a:solidFill>
                <a:latin typeface="Arial" pitchFamily="34" charset="0"/>
                <a:ea typeface="Calibri"/>
                <a:cs typeface="Arial" pitchFamily="34" charset="0"/>
                <a:sym typeface="Calibri"/>
              </a:rPr>
              <a:t>a constant </a:t>
            </a:r>
            <a:r>
              <a:rPr lang="en-IN" spc="30" dirty="0">
                <a:solidFill>
                  <a:schemeClr val="dk1"/>
                </a:solidFill>
                <a:latin typeface="Arial" pitchFamily="34" charset="0"/>
                <a:ea typeface="Calibri"/>
                <a:cs typeface="Arial" pitchFamily="34" charset="0"/>
                <a:sym typeface="Calibri"/>
              </a:rPr>
              <a:t>pulse on your team</a:t>
            </a:r>
            <a:r>
              <a:rPr lang="en-IN" spc="30" dirty="0" smtClean="0">
                <a:solidFill>
                  <a:schemeClr val="dk1"/>
                </a:solidFill>
                <a:latin typeface="Arial" pitchFamily="34" charset="0"/>
                <a:ea typeface="Calibri"/>
                <a:cs typeface="Arial" pitchFamily="34" charset="0"/>
                <a:sym typeface="Calibri"/>
              </a:rPr>
              <a:t>.</a:t>
            </a:r>
          </a:p>
        </p:txBody>
      </p:sp>
      <p:sp>
        <p:nvSpPr>
          <p:cNvPr id="1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14" name="Rectangle 13"/>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15498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28</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09601" y="990600"/>
            <a:ext cx="4876800" cy="685800"/>
          </a:xfrm>
          <a:prstGeom prst="round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644237" y="1129579"/>
            <a:ext cx="10510850" cy="2054409"/>
          </a:xfrm>
          <a:prstGeom prst="rect">
            <a:avLst/>
          </a:prstGeom>
          <a:noFill/>
        </p:spPr>
        <p:txBody>
          <a:bodyPr wrap="square" rtlCol="0">
            <a:spAutoFit/>
          </a:bodyPr>
          <a:lstStyle/>
          <a:p>
            <a:pPr>
              <a:lnSpc>
                <a:spcPts val="2700"/>
              </a:lnSpc>
              <a:buClr>
                <a:schemeClr val="dk1"/>
              </a:buClr>
              <a:buSzPct val="100000"/>
            </a:pPr>
            <a:r>
              <a:rPr lang="en-IN" sz="2400" b="1" dirty="0" smtClean="0">
                <a:solidFill>
                  <a:schemeClr val="bg1"/>
                </a:solidFill>
                <a:latin typeface="Arial" pitchFamily="34" charset="0"/>
                <a:ea typeface="Calibri"/>
                <a:cs typeface="Arial" pitchFamily="34" charset="0"/>
                <a:sym typeface="Calibri"/>
              </a:rPr>
              <a:t>  How does it help employees</a:t>
            </a:r>
          </a:p>
          <a:p>
            <a:pPr>
              <a:lnSpc>
                <a:spcPts val="2700"/>
              </a:lnSpc>
              <a:buClr>
                <a:schemeClr val="dk1"/>
              </a:buClr>
              <a:buSzPct val="100000"/>
            </a:pPr>
            <a:endParaRPr lang="en-IN" sz="2000" b="1" dirty="0" smtClean="0">
              <a:solidFill>
                <a:schemeClr val="bg1"/>
              </a:solidFill>
              <a:latin typeface="Arial" pitchFamily="34" charset="0"/>
              <a:ea typeface="Calibri"/>
              <a:cs typeface="Arial" pitchFamily="34" charset="0"/>
              <a:sym typeface="Calibri"/>
            </a:endParaRPr>
          </a:p>
          <a:p>
            <a:pPr marL="285750" indent="-285750">
              <a:lnSpc>
                <a:spcPts val="2700"/>
              </a:lnSpc>
              <a:spcBef>
                <a:spcPts val="600"/>
              </a:spcBef>
              <a:buClr>
                <a:schemeClr val="dk1"/>
              </a:buClr>
              <a:buSzPct val="100000"/>
              <a:buFont typeface="Wingdings" panose="05000000000000000000" pitchFamily="2" charset="2"/>
              <a:buChar char="ü"/>
            </a:pPr>
            <a:r>
              <a:rPr lang="en-IN" spc="30" dirty="0">
                <a:solidFill>
                  <a:schemeClr val="dk1"/>
                </a:solidFill>
                <a:latin typeface="Arial" pitchFamily="34" charset="0"/>
                <a:ea typeface="Calibri"/>
                <a:cs typeface="Arial" pitchFamily="34" charset="0"/>
                <a:sym typeface="Calibri"/>
              </a:rPr>
              <a:t>Discover issues</a:t>
            </a:r>
          </a:p>
          <a:p>
            <a:pPr marL="285750" indent="-285750">
              <a:lnSpc>
                <a:spcPts val="2700"/>
              </a:lnSpc>
              <a:spcBef>
                <a:spcPts val="600"/>
              </a:spcBef>
              <a:buClr>
                <a:schemeClr val="dk1"/>
              </a:buClr>
              <a:buSzPct val="100000"/>
              <a:buFont typeface="Wingdings" panose="05000000000000000000" pitchFamily="2" charset="2"/>
              <a:buChar char="ü"/>
            </a:pPr>
            <a:r>
              <a:rPr lang="en-IN" spc="30" dirty="0" smtClean="0">
                <a:solidFill>
                  <a:schemeClr val="dk1"/>
                </a:solidFill>
                <a:latin typeface="Arial" pitchFamily="34" charset="0"/>
                <a:ea typeface="Calibri"/>
                <a:cs typeface="Arial" pitchFamily="34" charset="0"/>
                <a:sym typeface="Calibri"/>
              </a:rPr>
              <a:t>Measure </a:t>
            </a:r>
            <a:r>
              <a:rPr lang="en-IN" spc="30" dirty="0">
                <a:solidFill>
                  <a:schemeClr val="dk1"/>
                </a:solidFill>
                <a:latin typeface="Arial" pitchFamily="34" charset="0"/>
                <a:ea typeface="Calibri"/>
                <a:cs typeface="Arial" pitchFamily="34" charset="0"/>
                <a:sym typeface="Calibri"/>
              </a:rPr>
              <a:t>Satisfaction</a:t>
            </a:r>
          </a:p>
          <a:p>
            <a:pPr marL="285750" indent="-285750">
              <a:lnSpc>
                <a:spcPts val="2700"/>
              </a:lnSpc>
              <a:spcBef>
                <a:spcPts val="600"/>
              </a:spcBef>
              <a:buClr>
                <a:schemeClr val="dk1"/>
              </a:buClr>
              <a:buSzPct val="100000"/>
              <a:buFont typeface="Wingdings" panose="05000000000000000000" pitchFamily="2" charset="2"/>
              <a:buChar char="ü"/>
            </a:pPr>
            <a:r>
              <a:rPr lang="en-IN" spc="30" dirty="0" smtClean="0">
                <a:solidFill>
                  <a:schemeClr val="dk1"/>
                </a:solidFill>
                <a:latin typeface="Arial" pitchFamily="34" charset="0"/>
                <a:ea typeface="Calibri"/>
                <a:cs typeface="Arial" pitchFamily="34" charset="0"/>
                <a:sym typeface="Calibri"/>
              </a:rPr>
              <a:t>Know </a:t>
            </a:r>
            <a:r>
              <a:rPr lang="en-IN" spc="30" dirty="0">
                <a:solidFill>
                  <a:schemeClr val="dk1"/>
                </a:solidFill>
                <a:latin typeface="Arial" pitchFamily="34" charset="0"/>
                <a:ea typeface="Calibri"/>
                <a:cs typeface="Arial" pitchFamily="34" charset="0"/>
                <a:sym typeface="Calibri"/>
              </a:rPr>
              <a:t>what to do</a:t>
            </a:r>
            <a:endParaRPr lang="en-IN" spc="30" dirty="0" smtClean="0">
              <a:solidFill>
                <a:schemeClr val="dk1"/>
              </a:solidFill>
              <a:latin typeface="Arial" pitchFamily="34" charset="0"/>
              <a:ea typeface="Calibri"/>
              <a:cs typeface="Arial" pitchFamily="34" charset="0"/>
              <a:sym typeface="Calibri"/>
            </a:endParaRPr>
          </a:p>
        </p:txBody>
      </p:sp>
      <p:sp>
        <p:nvSpPr>
          <p:cNvPr id="13" name="Rounded Rectangle 12"/>
          <p:cNvSpPr/>
          <p:nvPr/>
        </p:nvSpPr>
        <p:spPr>
          <a:xfrm>
            <a:off x="574965" y="3564549"/>
            <a:ext cx="3387435" cy="685800"/>
          </a:xfrm>
          <a:prstGeom prst="round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609601" y="3703528"/>
            <a:ext cx="10510850" cy="1554272"/>
          </a:xfrm>
          <a:prstGeom prst="rect">
            <a:avLst/>
          </a:prstGeom>
          <a:noFill/>
        </p:spPr>
        <p:txBody>
          <a:bodyPr wrap="square" rtlCol="0">
            <a:spAutoFit/>
          </a:bodyPr>
          <a:lstStyle/>
          <a:p>
            <a:pPr>
              <a:lnSpc>
                <a:spcPts val="2700"/>
              </a:lnSpc>
              <a:buClr>
                <a:schemeClr val="dk1"/>
              </a:buClr>
              <a:buSzPct val="100000"/>
            </a:pPr>
            <a:r>
              <a:rPr lang="en-IN" sz="2400" b="1" dirty="0" smtClean="0">
                <a:solidFill>
                  <a:schemeClr val="bg1"/>
                </a:solidFill>
                <a:latin typeface="Arial" pitchFamily="34" charset="0"/>
                <a:ea typeface="Calibri"/>
                <a:cs typeface="Arial" pitchFamily="34" charset="0"/>
                <a:sym typeface="Calibri"/>
              </a:rPr>
              <a:t>  How does it work</a:t>
            </a:r>
          </a:p>
          <a:p>
            <a:pPr>
              <a:lnSpc>
                <a:spcPts val="2700"/>
              </a:lnSpc>
              <a:buClr>
                <a:schemeClr val="dk1"/>
              </a:buClr>
              <a:buSzPct val="100000"/>
            </a:pPr>
            <a:endParaRPr lang="en-IN" sz="2000" b="1" dirty="0" smtClean="0">
              <a:solidFill>
                <a:schemeClr val="bg1"/>
              </a:solidFill>
              <a:latin typeface="Arial" pitchFamily="34" charset="0"/>
              <a:ea typeface="Calibri"/>
              <a:cs typeface="Arial" pitchFamily="34" charset="0"/>
              <a:sym typeface="Calibri"/>
            </a:endParaRPr>
          </a:p>
          <a:p>
            <a:pPr>
              <a:lnSpc>
                <a:spcPts val="2700"/>
              </a:lnSpc>
              <a:spcBef>
                <a:spcPts val="600"/>
              </a:spcBef>
              <a:buClr>
                <a:schemeClr val="dk1"/>
              </a:buClr>
              <a:buSzPct val="100000"/>
            </a:pPr>
            <a:r>
              <a:rPr lang="en-IN" spc="30" dirty="0">
                <a:solidFill>
                  <a:schemeClr val="dk1"/>
                </a:solidFill>
                <a:latin typeface="Arial" pitchFamily="34" charset="0"/>
                <a:ea typeface="Calibri"/>
                <a:cs typeface="Arial" pitchFamily="34" charset="0"/>
                <a:sym typeface="Calibri"/>
              </a:rPr>
              <a:t>Employees receive survey email on a weekly basis from </a:t>
            </a:r>
            <a:r>
              <a:rPr lang="en-IN" spc="30" dirty="0" err="1" smtClean="0">
                <a:solidFill>
                  <a:schemeClr val="dk1"/>
                </a:solidFill>
                <a:latin typeface="Arial" pitchFamily="34" charset="0"/>
                <a:ea typeface="Calibri"/>
                <a:cs typeface="Arial" pitchFamily="34" charset="0"/>
                <a:sym typeface="Calibri"/>
              </a:rPr>
              <a:t>officevibe</a:t>
            </a:r>
            <a:r>
              <a:rPr lang="en-IN" spc="30" dirty="0">
                <a:solidFill>
                  <a:schemeClr val="dk1"/>
                </a:solidFill>
                <a:latin typeface="Arial" pitchFamily="34" charset="0"/>
                <a:ea typeface="Calibri"/>
                <a:cs typeface="Arial" pitchFamily="34" charset="0"/>
                <a:sym typeface="Calibri"/>
              </a:rPr>
              <a:t>. It takes about 2 mins to give </a:t>
            </a:r>
            <a:r>
              <a:rPr lang="en-IN" spc="30" dirty="0" smtClean="0">
                <a:solidFill>
                  <a:schemeClr val="dk1"/>
                </a:solidFill>
                <a:latin typeface="Arial" pitchFamily="34" charset="0"/>
                <a:ea typeface="Calibri"/>
                <a:cs typeface="Arial" pitchFamily="34" charset="0"/>
                <a:sym typeface="Calibri"/>
              </a:rPr>
              <a:t>your feedback</a:t>
            </a:r>
            <a:r>
              <a:rPr lang="en-IN" spc="30" dirty="0">
                <a:solidFill>
                  <a:schemeClr val="dk1"/>
                </a:solidFill>
                <a:latin typeface="Arial" pitchFamily="34" charset="0"/>
                <a:ea typeface="Calibri"/>
                <a:cs typeface="Arial" pitchFamily="34" charset="0"/>
                <a:sym typeface="Calibri"/>
              </a:rPr>
              <a:t>.</a:t>
            </a:r>
            <a:endParaRPr lang="en-IN" spc="30" dirty="0" smtClean="0">
              <a:solidFill>
                <a:schemeClr val="dk1"/>
              </a:solidFill>
              <a:latin typeface="Arial" pitchFamily="34" charset="0"/>
              <a:ea typeface="Calibri"/>
              <a:cs typeface="Arial" pitchFamily="34" charset="0"/>
              <a:sym typeface="Calibri"/>
            </a:endParaRPr>
          </a:p>
        </p:txBody>
      </p:sp>
      <p:sp>
        <p:nvSpPr>
          <p:cNvPr id="16" name="Rectangle 15"/>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511057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29</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8600" y="844689"/>
            <a:ext cx="3682733" cy="4247317"/>
          </a:xfrm>
          <a:prstGeom prst="rect">
            <a:avLst/>
          </a:prstGeom>
          <a:noFill/>
        </p:spPr>
        <p:txBody>
          <a:bodyPr wrap="square" rtlCol="0">
            <a:spAutoFit/>
          </a:bodyPr>
          <a:lstStyle/>
          <a:p>
            <a:pPr marL="285750" indent="-285750">
              <a:lnSpc>
                <a:spcPts val="270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A great tool to collect </a:t>
            </a:r>
            <a:r>
              <a:rPr lang="en-IN" dirty="0">
                <a:solidFill>
                  <a:schemeClr val="dk1"/>
                </a:solidFill>
                <a:latin typeface="Arial" pitchFamily="34" charset="0"/>
                <a:ea typeface="Calibri"/>
                <a:cs typeface="Arial" pitchFamily="34" charset="0"/>
                <a:sym typeface="Calibri"/>
              </a:rPr>
              <a:t>feedback and then learn from it to improve our company. </a:t>
            </a:r>
          </a:p>
          <a:p>
            <a:pPr marL="285750" indent="-285750">
              <a:lnSpc>
                <a:spcPts val="2700"/>
              </a:lnSpc>
              <a:buClr>
                <a:schemeClr val="dk1"/>
              </a:buClr>
              <a:buSzPct val="100000"/>
              <a:buFont typeface="Wingdings" panose="05000000000000000000" pitchFamily="2" charset="2"/>
              <a:buChar char="ü"/>
            </a:pPr>
            <a:endParaRPr lang="en-IN" dirty="0" smtClean="0">
              <a:solidFill>
                <a:schemeClr val="dk1"/>
              </a:solidFill>
              <a:latin typeface="Arial" pitchFamily="34" charset="0"/>
              <a:ea typeface="Calibri"/>
              <a:cs typeface="Arial" pitchFamily="34" charset="0"/>
              <a:sym typeface="Calibri"/>
            </a:endParaRPr>
          </a:p>
          <a:p>
            <a:pPr marL="285750" indent="-285750">
              <a:lnSpc>
                <a:spcPts val="2700"/>
              </a:lnSpc>
              <a:buClr>
                <a:schemeClr val="dk1"/>
              </a:buClr>
              <a:buSzPct val="100000"/>
              <a:buFont typeface="Wingdings" panose="05000000000000000000" pitchFamily="2" charset="2"/>
              <a:buChar char="ü"/>
            </a:pPr>
            <a:r>
              <a:rPr lang="en-IN" dirty="0" smtClean="0">
                <a:solidFill>
                  <a:schemeClr val="dk1"/>
                </a:solidFill>
                <a:latin typeface="Arial" pitchFamily="34" charset="0"/>
                <a:ea typeface="Calibri"/>
                <a:cs typeface="Arial" pitchFamily="34" charset="0"/>
                <a:sym typeface="Calibri"/>
              </a:rPr>
              <a:t>Your </a:t>
            </a:r>
            <a:r>
              <a:rPr lang="en-IN" dirty="0">
                <a:solidFill>
                  <a:schemeClr val="dk1"/>
                </a:solidFill>
                <a:latin typeface="Arial" pitchFamily="34" charset="0"/>
                <a:ea typeface="Calibri"/>
                <a:cs typeface="Arial" pitchFamily="34" charset="0"/>
                <a:sym typeface="Calibri"/>
              </a:rPr>
              <a:t>answers are </a:t>
            </a:r>
            <a:r>
              <a:rPr lang="en-IN" b="1" dirty="0">
                <a:solidFill>
                  <a:schemeClr val="dk1"/>
                </a:solidFill>
                <a:latin typeface="Arial" pitchFamily="34" charset="0"/>
                <a:ea typeface="Calibri"/>
                <a:cs typeface="Arial" pitchFamily="34" charset="0"/>
                <a:sym typeface="Calibri"/>
              </a:rPr>
              <a:t>ALWAYS</a:t>
            </a:r>
            <a:r>
              <a:rPr lang="en-IN" dirty="0">
                <a:solidFill>
                  <a:schemeClr val="dk1"/>
                </a:solidFill>
                <a:latin typeface="Arial" pitchFamily="34" charset="0"/>
                <a:ea typeface="Calibri"/>
                <a:cs typeface="Arial" pitchFamily="34" charset="0"/>
                <a:sym typeface="Calibri"/>
              </a:rPr>
              <a:t> anonymous unless you decide otherwise. </a:t>
            </a:r>
            <a:endParaRPr lang="en-IN" dirty="0" smtClean="0">
              <a:solidFill>
                <a:schemeClr val="dk1"/>
              </a:solidFill>
              <a:latin typeface="Arial" pitchFamily="34" charset="0"/>
              <a:ea typeface="Calibri"/>
              <a:cs typeface="Arial" pitchFamily="34" charset="0"/>
              <a:sym typeface="Calibri"/>
            </a:endParaRPr>
          </a:p>
          <a:p>
            <a:pPr marL="285750" indent="-285750">
              <a:lnSpc>
                <a:spcPts val="2700"/>
              </a:lnSpc>
              <a:buClr>
                <a:schemeClr val="dk1"/>
              </a:buClr>
              <a:buSzPct val="100000"/>
              <a:buFont typeface="Wingdings" panose="05000000000000000000" pitchFamily="2" charset="2"/>
              <a:buChar char="ü"/>
            </a:pPr>
            <a:endParaRPr lang="en-IN" dirty="0">
              <a:solidFill>
                <a:schemeClr val="dk1"/>
              </a:solidFill>
              <a:latin typeface="Arial" pitchFamily="34" charset="0"/>
              <a:ea typeface="Calibri"/>
              <a:cs typeface="Arial" pitchFamily="34" charset="0"/>
              <a:sym typeface="Calibri"/>
            </a:endParaRPr>
          </a:p>
          <a:p>
            <a:pPr marL="285750" indent="-285750">
              <a:lnSpc>
                <a:spcPts val="2700"/>
              </a:lnSpc>
              <a:buClr>
                <a:schemeClr val="dk1"/>
              </a:buClr>
              <a:buSzPct val="100000"/>
              <a:buFont typeface="Wingdings" panose="05000000000000000000" pitchFamily="2" charset="2"/>
              <a:buChar char="ü"/>
            </a:pPr>
            <a:r>
              <a:rPr lang="en-IN" dirty="0">
                <a:solidFill>
                  <a:schemeClr val="dk1"/>
                </a:solidFill>
                <a:latin typeface="Arial" pitchFamily="34" charset="0"/>
                <a:ea typeface="Calibri"/>
                <a:cs typeface="Arial" pitchFamily="34" charset="0"/>
                <a:sym typeface="Calibri"/>
              </a:rPr>
              <a:t>See the link below for more</a:t>
            </a:r>
          </a:p>
          <a:p>
            <a:pPr>
              <a:lnSpc>
                <a:spcPts val="2700"/>
              </a:lnSpc>
              <a:buClr>
                <a:schemeClr val="dk1"/>
              </a:buClr>
              <a:buSzPct val="100000"/>
            </a:pPr>
            <a:r>
              <a:rPr lang="en-IN" b="1" u="sng" dirty="0" smtClean="0">
                <a:solidFill>
                  <a:schemeClr val="accent1"/>
                </a:solidFill>
                <a:latin typeface="Arial" pitchFamily="34" charset="0"/>
                <a:ea typeface="Calibri"/>
                <a:cs typeface="Arial" pitchFamily="34" charset="0"/>
                <a:sym typeface="Calibri"/>
              </a:rPr>
              <a:t>https</a:t>
            </a:r>
            <a:r>
              <a:rPr lang="en-IN" b="1" u="sng" dirty="0">
                <a:solidFill>
                  <a:schemeClr val="accent1"/>
                </a:solidFill>
                <a:latin typeface="Arial" pitchFamily="34" charset="0"/>
                <a:ea typeface="Calibri"/>
                <a:cs typeface="Arial" pitchFamily="34" charset="0"/>
                <a:sym typeface="Calibri"/>
              </a:rPr>
              <a:t>://</a:t>
            </a:r>
            <a:r>
              <a:rPr lang="en-IN" b="1" u="sng" dirty="0" smtClean="0">
                <a:solidFill>
                  <a:schemeClr val="accent1"/>
                </a:solidFill>
                <a:latin typeface="Arial" pitchFamily="34" charset="0"/>
                <a:ea typeface="Calibri"/>
                <a:cs typeface="Arial" pitchFamily="34" charset="0"/>
                <a:sym typeface="Calibri"/>
              </a:rPr>
              <a:t>www.officevibe.com/blog/officevibe-handles-employee-survey- privacy</a:t>
            </a:r>
            <a:endParaRPr lang="en-IN" b="1" u="sng" dirty="0">
              <a:solidFill>
                <a:schemeClr val="accent1"/>
              </a:solidFill>
              <a:latin typeface="Arial" pitchFamily="34" charset="0"/>
              <a:ea typeface="Calibri"/>
              <a:cs typeface="Arial" pitchFamily="34" charset="0"/>
              <a:sym typeface="Calibri"/>
            </a:endParaRPr>
          </a:p>
        </p:txBody>
      </p:sp>
      <p:pic>
        <p:nvPicPr>
          <p:cNvPr id="3074" name="Picture 2" descr="C:\Users\User\Downloads\image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673" y="1220999"/>
            <a:ext cx="8075127" cy="3732001"/>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021894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D:\download images\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566" r="9311" b="1618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8" name="object 3"/>
          <p:cNvSpPr/>
          <p:nvPr/>
        </p:nvSpPr>
        <p:spPr>
          <a:xfrm>
            <a:off x="0" y="0"/>
            <a:ext cx="12192000" cy="607567"/>
          </a:xfrm>
          <a:prstGeom prst="rect">
            <a:avLst/>
          </a:prstGeom>
          <a:blipFill>
            <a:blip r:embed="rId3" cstate="print"/>
            <a:stretch>
              <a:fillRect/>
            </a:stretch>
          </a:blipFill>
        </p:spPr>
        <p:txBody>
          <a:bodyPr wrap="square" lIns="0" tIns="0" rIns="0" bIns="0" rtlCol="0"/>
          <a:lstStyle/>
          <a:p>
            <a:endParaRPr dirty="0"/>
          </a:p>
        </p:txBody>
      </p:sp>
      <p:sp>
        <p:nvSpPr>
          <p:cNvPr id="39" name="object 4"/>
          <p:cNvSpPr/>
          <p:nvPr/>
        </p:nvSpPr>
        <p:spPr>
          <a:xfrm>
            <a:off x="0" y="0"/>
            <a:ext cx="10261600" cy="552450"/>
          </a:xfrm>
          <a:custGeom>
            <a:avLst/>
            <a:gdLst/>
            <a:ahLst/>
            <a:cxnLst/>
            <a:rect l="l" t="t" r="r" b="b"/>
            <a:pathLst>
              <a:path w="10261600" h="552450">
                <a:moveTo>
                  <a:pt x="10261600" y="0"/>
                </a:moveTo>
                <a:lnTo>
                  <a:pt x="0" y="0"/>
                </a:lnTo>
                <a:lnTo>
                  <a:pt x="0" y="552424"/>
                </a:lnTo>
                <a:lnTo>
                  <a:pt x="10109200" y="552424"/>
                </a:lnTo>
                <a:lnTo>
                  <a:pt x="10261600" y="0"/>
                </a:lnTo>
                <a:close/>
              </a:path>
            </a:pathLst>
          </a:custGeom>
          <a:solidFill>
            <a:srgbClr val="185889"/>
          </a:solidFill>
        </p:spPr>
        <p:txBody>
          <a:bodyPr wrap="square" lIns="0" tIns="0" rIns="0" bIns="0" rtlCol="0"/>
          <a:lstStyle/>
          <a:p>
            <a:endParaRPr dirty="0"/>
          </a:p>
        </p:txBody>
      </p:sp>
      <p:sp>
        <p:nvSpPr>
          <p:cNvPr id="40" name="object 5"/>
          <p:cNvSpPr/>
          <p:nvPr/>
        </p:nvSpPr>
        <p:spPr>
          <a:xfrm>
            <a:off x="10183952" y="0"/>
            <a:ext cx="2008505" cy="552450"/>
          </a:xfrm>
          <a:custGeom>
            <a:avLst/>
            <a:gdLst/>
            <a:ahLst/>
            <a:cxnLst/>
            <a:rect l="l" t="t" r="r" b="b"/>
            <a:pathLst>
              <a:path w="2008504" h="552450">
                <a:moveTo>
                  <a:pt x="2008047" y="0"/>
                </a:moveTo>
                <a:lnTo>
                  <a:pt x="152412" y="0"/>
                </a:lnTo>
                <a:lnTo>
                  <a:pt x="0" y="552424"/>
                </a:lnTo>
                <a:lnTo>
                  <a:pt x="2008047" y="552424"/>
                </a:lnTo>
                <a:lnTo>
                  <a:pt x="2008047" y="0"/>
                </a:lnTo>
                <a:close/>
              </a:path>
            </a:pathLst>
          </a:custGeom>
          <a:solidFill>
            <a:srgbClr val="ED7514"/>
          </a:solidFill>
        </p:spPr>
        <p:txBody>
          <a:bodyPr wrap="square" lIns="0" tIns="0" rIns="0" bIns="0" rtlCol="0"/>
          <a:lstStyle/>
          <a:p>
            <a:endParaRPr dirty="0"/>
          </a:p>
        </p:txBody>
      </p:sp>
      <p:sp>
        <p:nvSpPr>
          <p:cNvPr id="41" name="Rectangle 40"/>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3</a:t>
            </a:r>
            <a:endParaRPr lang="en-US" sz="2000" dirty="0">
              <a:solidFill>
                <a:schemeClr val="bg1"/>
              </a:solidFill>
              <a:cs typeface="Calibri"/>
            </a:endParaRPr>
          </a:p>
        </p:txBody>
      </p:sp>
      <p:sp>
        <p:nvSpPr>
          <p:cNvPr id="42" name="Shape 442"/>
          <p:cNvSpPr txBox="1"/>
          <p:nvPr/>
        </p:nvSpPr>
        <p:spPr>
          <a:xfrm>
            <a:off x="0" y="0"/>
            <a:ext cx="82296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smtClean="0">
                <a:solidFill>
                  <a:srgbClr val="FFFFFF"/>
                </a:solidFill>
                <a:latin typeface="Arial" pitchFamily="34" charset="0"/>
                <a:cs typeface="Arial" pitchFamily="34" charset="0"/>
              </a:rPr>
              <a:t>And Even In Stealth, We Show Up In News A Few Times!</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43" name="Shape 449"/>
          <p:cNvSpPr txBox="1"/>
          <p:nvPr/>
        </p:nvSpPr>
        <p:spPr>
          <a:xfrm>
            <a:off x="10058400" y="2854138"/>
            <a:ext cx="2362200" cy="1524000"/>
          </a:xfrm>
          <a:prstGeom prst="rect">
            <a:avLst/>
          </a:prstGeom>
          <a:noFill/>
          <a:ln>
            <a:noFill/>
          </a:ln>
        </p:spPr>
        <p:txBody>
          <a:bodyPr wrap="square" lIns="91425" tIns="91425" rIns="91425" bIns="91425" anchor="t" anchorCtr="0">
            <a:noAutofit/>
          </a:bodyPr>
          <a:lstStyle/>
          <a:p>
            <a:pPr lvl="0">
              <a:buClr>
                <a:srgbClr val="0F243E"/>
              </a:buClr>
              <a:buSzPct val="25000"/>
            </a:pPr>
            <a:r>
              <a:rPr lang="en-US" sz="2000" b="1" dirty="0" smtClean="0">
                <a:latin typeface="Arial" pitchFamily="34" charset="0"/>
                <a:ea typeface="Roboto" charset="0"/>
                <a:cs typeface="Arial" pitchFamily="34" charset="0"/>
                <a:sym typeface="Calibri"/>
              </a:rPr>
              <a:t>Business</a:t>
            </a:r>
          </a:p>
          <a:p>
            <a:pPr lvl="0">
              <a:buClr>
                <a:srgbClr val="0F243E"/>
              </a:buClr>
              <a:buSzPct val="25000"/>
            </a:pPr>
            <a:r>
              <a:rPr lang="en-US" sz="2000" b="1" dirty="0" smtClean="0">
                <a:latin typeface="Arial" pitchFamily="34" charset="0"/>
                <a:ea typeface="Roboto" charset="0"/>
                <a:cs typeface="Arial" pitchFamily="34" charset="0"/>
                <a:sym typeface="Calibri"/>
              </a:rPr>
              <a:t>Standard</a:t>
            </a:r>
          </a:p>
          <a:p>
            <a:pPr lvl="0">
              <a:buClr>
                <a:srgbClr val="0F243E"/>
              </a:buClr>
              <a:buSzPct val="25000"/>
            </a:pPr>
            <a:r>
              <a:rPr lang="en-US" b="1" dirty="0" smtClean="0">
                <a:solidFill>
                  <a:srgbClr val="ED7514"/>
                </a:solidFill>
                <a:latin typeface="Arial" pitchFamily="34" charset="0"/>
                <a:ea typeface="Roboto" charset="0"/>
                <a:cs typeface="Arial" pitchFamily="34" charset="0"/>
                <a:sym typeface="Calibri"/>
              </a:rPr>
              <a:t>July </a:t>
            </a:r>
            <a:r>
              <a:rPr lang="en-US" b="1" dirty="0">
                <a:solidFill>
                  <a:srgbClr val="ED7514"/>
                </a:solidFill>
                <a:latin typeface="Arial" pitchFamily="34" charset="0"/>
                <a:ea typeface="Roboto" charset="0"/>
                <a:cs typeface="Arial" pitchFamily="34" charset="0"/>
                <a:sym typeface="Calibri"/>
              </a:rPr>
              <a:t>20, 2017 </a:t>
            </a:r>
          </a:p>
        </p:txBody>
      </p:sp>
      <p:sp>
        <p:nvSpPr>
          <p:cNvPr id="44" name="Shape 449"/>
          <p:cNvSpPr txBox="1"/>
          <p:nvPr/>
        </p:nvSpPr>
        <p:spPr>
          <a:xfrm>
            <a:off x="-152400" y="2854138"/>
            <a:ext cx="2487453" cy="1565462"/>
          </a:xfrm>
          <a:prstGeom prst="rect">
            <a:avLst/>
          </a:prstGeom>
          <a:noFill/>
          <a:ln>
            <a:noFill/>
          </a:ln>
        </p:spPr>
        <p:txBody>
          <a:bodyPr wrap="square" lIns="91425" tIns="91425" rIns="91425" bIns="91425" anchor="t" anchorCtr="0">
            <a:noAutofit/>
          </a:bodyPr>
          <a:lstStyle/>
          <a:p>
            <a:pPr lvl="0" algn="r">
              <a:buClr>
                <a:srgbClr val="0F243E"/>
              </a:buClr>
              <a:buSzPct val="25000"/>
            </a:pPr>
            <a:r>
              <a:rPr lang="en-US" sz="2000" b="1" dirty="0" smtClean="0">
                <a:latin typeface="Arial" pitchFamily="34" charset="0"/>
                <a:ea typeface="Roboto" charset="0"/>
                <a:cs typeface="Arial" pitchFamily="34" charset="0"/>
                <a:sym typeface="Calibri"/>
              </a:rPr>
              <a:t>The Hindu</a:t>
            </a:r>
          </a:p>
          <a:p>
            <a:pPr lvl="0" algn="r">
              <a:buClr>
                <a:srgbClr val="0F243E"/>
              </a:buClr>
              <a:buSzPct val="25000"/>
            </a:pPr>
            <a:r>
              <a:rPr lang="en-US" sz="2000" b="1" dirty="0" smtClean="0">
                <a:latin typeface="Arial" pitchFamily="34" charset="0"/>
                <a:ea typeface="Roboto" charset="0"/>
                <a:cs typeface="Arial" pitchFamily="34" charset="0"/>
                <a:sym typeface="Calibri"/>
              </a:rPr>
              <a:t>Business Line </a:t>
            </a:r>
          </a:p>
          <a:p>
            <a:pPr lvl="0" algn="r">
              <a:buClr>
                <a:srgbClr val="0F243E"/>
              </a:buClr>
              <a:buSzPct val="25000"/>
            </a:pPr>
            <a:r>
              <a:rPr lang="en-US" b="1" dirty="0" smtClean="0">
                <a:solidFill>
                  <a:srgbClr val="ED7514"/>
                </a:solidFill>
                <a:latin typeface="Arial" pitchFamily="34" charset="0"/>
                <a:ea typeface="Roboto" charset="0"/>
                <a:cs typeface="Arial" pitchFamily="34" charset="0"/>
                <a:sym typeface="Calibri"/>
              </a:rPr>
              <a:t>Feb 21</a:t>
            </a:r>
            <a:r>
              <a:rPr lang="en-US" b="1" dirty="0">
                <a:solidFill>
                  <a:srgbClr val="ED7514"/>
                </a:solidFill>
                <a:latin typeface="Arial" pitchFamily="34" charset="0"/>
                <a:ea typeface="Roboto" charset="0"/>
                <a:cs typeface="Arial" pitchFamily="34" charset="0"/>
                <a:sym typeface="Calibri"/>
              </a:rPr>
              <a:t>, 2017 </a:t>
            </a:r>
          </a:p>
        </p:txBody>
      </p:sp>
      <p:pic>
        <p:nvPicPr>
          <p:cNvPr id="45" name="Shape 457"/>
          <p:cNvPicPr preferRelativeResize="0"/>
          <p:nvPr/>
        </p:nvPicPr>
        <p:blipFill rotWithShape="1">
          <a:blip r:embed="rId4"/>
          <a:srcRect/>
          <a:stretch/>
        </p:blipFill>
        <p:spPr>
          <a:xfrm rot="20926108">
            <a:off x="6341967" y="1734001"/>
            <a:ext cx="3257210" cy="4410822"/>
          </a:xfrm>
          <a:prstGeom prst="rect">
            <a:avLst/>
          </a:prstGeom>
          <a:noFill/>
          <a:ln>
            <a:noFill/>
          </a:ln>
          <a:effectLst>
            <a:outerShdw blurRad="63500" sx="102000" sy="102000" algn="ctr" rotWithShape="0">
              <a:prstClr val="black">
                <a:alpha val="40000"/>
              </a:prstClr>
            </a:outerShdw>
          </a:effectLst>
        </p:spPr>
      </p:pic>
      <p:pic>
        <p:nvPicPr>
          <p:cNvPr id="53" name="Shape 454"/>
          <p:cNvPicPr preferRelativeResize="0"/>
          <p:nvPr/>
        </p:nvPicPr>
        <p:blipFill rotWithShape="1">
          <a:blip r:embed="rId5"/>
          <a:srcRect/>
          <a:stretch/>
        </p:blipFill>
        <p:spPr>
          <a:xfrm rot="328288">
            <a:off x="2819400" y="2004469"/>
            <a:ext cx="3521954" cy="4390824"/>
          </a:xfrm>
          <a:prstGeom prst="rect">
            <a:avLst/>
          </a:prstGeom>
          <a:noFill/>
          <a:ln>
            <a:noFill/>
          </a:ln>
          <a:effectLst>
            <a:outerShdw blurRad="63500" sx="102000" sy="102000" algn="ctr" rotWithShape="0">
              <a:prstClr val="black">
                <a:alpha val="40000"/>
              </a:prstClr>
            </a:outerShdw>
          </a:effectLst>
        </p:spPr>
      </p:pic>
      <p:sp>
        <p:nvSpPr>
          <p:cNvPr id="20" name="Rectangle 19"/>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D:\cars24_logo\Primary 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731414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30</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nvPr/>
        </p:nvPicPr>
        <p:blipFill>
          <a:blip r:embed="rId3"/>
          <a:stretch>
            <a:fillRect/>
          </a:stretch>
        </p:blipFill>
        <p:spPr>
          <a:xfrm>
            <a:off x="735358" y="1287347"/>
            <a:ext cx="10770842" cy="4884853"/>
          </a:xfrm>
          <a:prstGeom prst="rect">
            <a:avLst/>
          </a:prstGeom>
          <a:effectLst>
            <a:outerShdw blurRad="50800" dist="38100" dir="5400000" algn="t" rotWithShape="0">
              <a:prstClr val="black">
                <a:alpha val="40000"/>
              </a:prstClr>
            </a:outerShdw>
          </a:effectLst>
        </p:spPr>
      </p:pic>
      <p:sp>
        <p:nvSpPr>
          <p:cNvPr id="2" name="Rectangle 1"/>
          <p:cNvSpPr/>
          <p:nvPr/>
        </p:nvSpPr>
        <p:spPr>
          <a:xfrm>
            <a:off x="714576" y="704418"/>
            <a:ext cx="9853980" cy="438582"/>
          </a:xfrm>
          <a:prstGeom prst="rect">
            <a:avLst/>
          </a:prstGeom>
        </p:spPr>
        <p:txBody>
          <a:bodyPr wrap="none">
            <a:spAutoFit/>
          </a:bodyPr>
          <a:lstStyle/>
          <a:p>
            <a:pPr>
              <a:lnSpc>
                <a:spcPts val="2700"/>
              </a:lnSpc>
              <a:buClr>
                <a:schemeClr val="dk1"/>
              </a:buClr>
              <a:buSzPct val="100000"/>
            </a:pPr>
            <a:r>
              <a:rPr lang="en-IN" dirty="0" smtClean="0">
                <a:solidFill>
                  <a:schemeClr val="dk1"/>
                </a:solidFill>
                <a:latin typeface="Arial" pitchFamily="34" charset="0"/>
                <a:ea typeface="Calibri"/>
                <a:cs typeface="Arial" pitchFamily="34" charset="0"/>
                <a:sym typeface="Calibri"/>
              </a:rPr>
              <a:t>These are the actual “anonymous feedback” screenshot to prove that it is indeed anonymous.</a:t>
            </a:r>
            <a:endParaRPr lang="en-US" dirty="0">
              <a:solidFill>
                <a:schemeClr val="dk1"/>
              </a:solidFill>
              <a:latin typeface="Arial" pitchFamily="34" charset="0"/>
              <a:ea typeface="Calibri"/>
              <a:cs typeface="Arial" pitchFamily="34" charset="0"/>
              <a:sym typeface="Calibri"/>
            </a:endParaRPr>
          </a:p>
        </p:txBody>
      </p:sp>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596912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31</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3"/>
          <a:stretch>
            <a:fillRect/>
          </a:stretch>
        </p:blipFill>
        <p:spPr>
          <a:xfrm>
            <a:off x="990600" y="770423"/>
            <a:ext cx="10287000" cy="5401777"/>
          </a:xfrm>
          <a:prstGeom prst="rect">
            <a:avLst/>
          </a:prstGeom>
          <a:effectLst>
            <a:outerShdw blurRad="50800" dist="38100" dir="5400000" algn="t" rotWithShape="0">
              <a:prstClr val="black">
                <a:alpha val="40000"/>
              </a:prstClr>
            </a:outerShdw>
          </a:effec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596885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34</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nvPr/>
        </p:nvPicPr>
        <p:blipFill>
          <a:blip r:embed="rId3"/>
          <a:stretch>
            <a:fillRect/>
          </a:stretch>
        </p:blipFill>
        <p:spPr>
          <a:xfrm>
            <a:off x="1905000" y="660303"/>
            <a:ext cx="8229600" cy="5740497"/>
          </a:xfrm>
          <a:prstGeom prst="rect">
            <a:avLst/>
          </a:prstGeom>
          <a:effectLst>
            <a:outerShdw blurRad="50800" dist="38100" dir="5400000" algn="t" rotWithShape="0">
              <a:prstClr val="black">
                <a:alpha val="40000"/>
              </a:prstClr>
            </a:outerShdw>
          </a:effec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6459616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35" name="Shape 442"/>
          <p:cNvSpPr txBox="1"/>
          <p:nvPr/>
        </p:nvSpPr>
        <p:spPr>
          <a:xfrm>
            <a:off x="0" y="0"/>
            <a:ext cx="76200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IN" sz="2400" dirty="0" smtClean="0">
                <a:solidFill>
                  <a:schemeClr val="bg1"/>
                </a:solidFill>
                <a:latin typeface="Arial" pitchFamily="34" charset="0"/>
                <a:cs typeface="Arial" pitchFamily="34" charset="0"/>
                <a:sym typeface="Calibri"/>
              </a:rPr>
              <a:t>To Be Continued</a:t>
            </a:r>
            <a:endParaRPr lang="en-US" sz="2400" b="1" i="1" dirty="0">
              <a:solidFill>
                <a:schemeClr val="bg1"/>
              </a:solidFill>
              <a:latin typeface="Arial" pitchFamily="34" charset="0"/>
              <a:ea typeface="Calibri"/>
              <a:cs typeface="Arial" pitchFamily="34" charset="0"/>
              <a:sym typeface="Calibri"/>
            </a:endParaRPr>
          </a:p>
        </p:txBody>
      </p:sp>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latin typeface="+mj-lt"/>
                <a:cs typeface="Calibri"/>
              </a:rPr>
              <a:t>35</a:t>
            </a:r>
            <a:endParaRPr lang="en-US" sz="2000" dirty="0">
              <a:solidFill>
                <a:schemeClr val="bg1"/>
              </a:solidFill>
              <a:latin typeface="+mj-lt"/>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a:blip r:embed="rId3"/>
          <a:stretch>
            <a:fillRect/>
          </a:stretch>
        </p:blipFill>
        <p:spPr>
          <a:xfrm>
            <a:off x="1650392" y="914400"/>
            <a:ext cx="8941408" cy="5257800"/>
          </a:xfrm>
          <a:prstGeom prst="rect">
            <a:avLst/>
          </a:prstGeom>
          <a:effectLst>
            <a:outerShdw blurRad="50800" dist="38100" dir="5400000" algn="t" rotWithShape="0">
              <a:prstClr val="black">
                <a:alpha val="40000"/>
              </a:prstClr>
            </a:outerShdw>
          </a:effec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2177915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1447800" y="2597572"/>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981200" y="2976890"/>
            <a:ext cx="4419600" cy="523220"/>
          </a:xfrm>
          <a:prstGeom prst="rect">
            <a:avLst/>
          </a:prstGeom>
        </p:spPr>
        <p:txBody>
          <a:bodyPr wrap="square" anchor="ctr">
            <a:spAutoFit/>
          </a:bodyPr>
          <a:lstStyle/>
          <a:p>
            <a:pPr lvl="0" algn="ctr">
              <a:buClr>
                <a:srgbClr val="FFFFFF"/>
              </a:buClr>
              <a:buSzPct val="25000"/>
            </a:pPr>
            <a:r>
              <a:rPr lang="en-US" sz="2800" b="1" dirty="0">
                <a:solidFill>
                  <a:schemeClr val="bg1"/>
                </a:solidFill>
                <a:latin typeface="Arial" pitchFamily="34" charset="0"/>
                <a:cs typeface="Arial" pitchFamily="34" charset="0"/>
              </a:rPr>
              <a:t>Your Digital Support</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713551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8"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4" name="Block Arc 3"/>
          <p:cNvSpPr/>
          <p:nvPr/>
        </p:nvSpPr>
        <p:spPr>
          <a:xfrm>
            <a:off x="-4953000" y="-152400"/>
            <a:ext cx="7293488" cy="7293488"/>
          </a:xfrm>
          <a:prstGeom prst="blockArc">
            <a:avLst>
              <a:gd name="adj1" fmla="val 18900000"/>
              <a:gd name="adj2" fmla="val 2700000"/>
              <a:gd name="adj3" fmla="val 296"/>
            </a:avLst>
          </a:prstGeom>
          <a:ln>
            <a:solidFill>
              <a:srgbClr val="ED7514"/>
            </a:solidFill>
          </a:ln>
          <a:effectLst>
            <a:outerShdw blurRad="50800" dist="38100" dir="5400000" algn="t" rotWithShape="0">
              <a:prstClr val="black">
                <a:alpha val="40000"/>
              </a:prstClr>
            </a:outerShdw>
          </a:effectLst>
        </p:spPr>
        <p:style>
          <a:lnRef idx="2">
            <a:schemeClr val="accent6">
              <a:shade val="60000"/>
              <a:hueOff val="0"/>
              <a:satOff val="0"/>
              <a:lumOff val="0"/>
              <a:alphaOff val="0"/>
            </a:schemeClr>
          </a:lnRef>
          <a:fillRef idx="0">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
        <p:nvSpPr>
          <p:cNvPr id="17" name="Oval 16"/>
          <p:cNvSpPr/>
          <p:nvPr/>
        </p:nvSpPr>
        <p:spPr>
          <a:xfrm>
            <a:off x="1239454" y="1037746"/>
            <a:ext cx="1354666" cy="1354666"/>
          </a:xfrm>
          <a:prstGeom prst="ellipse">
            <a:avLst/>
          </a:prstGeom>
          <a:solidFill>
            <a:srgbClr val="185889"/>
          </a:solidFill>
          <a:ln>
            <a:noFill/>
          </a:ln>
          <a:effectLst>
            <a:outerShdw blurRad="50800" dist="38100" dir="5400000" algn="t" rotWithShape="0">
              <a:prstClr val="black">
                <a:alpha val="40000"/>
              </a:prstClr>
            </a:outerShdw>
          </a:effectLst>
        </p:spPr>
        <p:style>
          <a:lnRef idx="2">
            <a:schemeClr val="accent6">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Oval 18"/>
          <p:cNvSpPr/>
          <p:nvPr/>
        </p:nvSpPr>
        <p:spPr>
          <a:xfrm>
            <a:off x="1633391" y="2663346"/>
            <a:ext cx="1354666" cy="1354666"/>
          </a:xfrm>
          <a:prstGeom prst="ellipse">
            <a:avLst/>
          </a:prstGeom>
          <a:solidFill>
            <a:srgbClr val="185889"/>
          </a:solidFill>
          <a:ln>
            <a:noFill/>
          </a:ln>
          <a:effectLst>
            <a:outerShdw blurRad="50800" dist="38100" dir="5400000" algn="t" rotWithShape="0">
              <a:prstClr val="black">
                <a:alpha val="40000"/>
              </a:prstClr>
            </a:outerShdw>
          </a:effectLst>
        </p:spPr>
        <p:style>
          <a:lnRef idx="2">
            <a:schemeClr val="accent6">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Oval 20"/>
          <p:cNvSpPr/>
          <p:nvPr/>
        </p:nvSpPr>
        <p:spPr>
          <a:xfrm>
            <a:off x="1239454" y="4288946"/>
            <a:ext cx="1354666" cy="1354666"/>
          </a:xfrm>
          <a:prstGeom prst="ellipse">
            <a:avLst/>
          </a:prstGeom>
          <a:solidFill>
            <a:srgbClr val="185889"/>
          </a:solidFill>
          <a:ln>
            <a:noFill/>
          </a:ln>
          <a:effectLst>
            <a:outerShdw blurRad="50800" dist="38100" dir="5400000" algn="t" rotWithShape="0">
              <a:prstClr val="black">
                <a:alpha val="40000"/>
              </a:prstClr>
            </a:outerShdw>
          </a:effectLst>
        </p:spPr>
        <p:style>
          <a:lnRef idx="2">
            <a:schemeClr val="accent6">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Rectangle 24"/>
          <p:cNvSpPr/>
          <p:nvPr/>
        </p:nvSpPr>
        <p:spPr>
          <a:xfrm>
            <a:off x="1673370" y="3076614"/>
            <a:ext cx="1274708" cy="646331"/>
          </a:xfrm>
          <a:prstGeom prst="rect">
            <a:avLst/>
          </a:prstGeom>
        </p:spPr>
        <p:txBody>
          <a:bodyPr wrap="none">
            <a:spAutoFit/>
          </a:bodyPr>
          <a:lstStyle/>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Employee</a:t>
            </a:r>
          </a:p>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Action</a:t>
            </a:r>
            <a:endParaRPr lang="en-US" b="1" dirty="0">
              <a:solidFill>
                <a:schemeClr val="bg1"/>
              </a:solidFill>
              <a:latin typeface="Arial" pitchFamily="34" charset="0"/>
              <a:ea typeface="Calibri"/>
              <a:cs typeface="Arial" pitchFamily="34" charset="0"/>
              <a:sym typeface="Calibri"/>
            </a:endParaRPr>
          </a:p>
        </p:txBody>
      </p:sp>
      <p:sp>
        <p:nvSpPr>
          <p:cNvPr id="26" name="Rectangle 25"/>
          <p:cNvSpPr/>
          <p:nvPr/>
        </p:nvSpPr>
        <p:spPr>
          <a:xfrm>
            <a:off x="1352052" y="4637345"/>
            <a:ext cx="1133645" cy="646331"/>
          </a:xfrm>
          <a:prstGeom prst="rect">
            <a:avLst/>
          </a:prstGeom>
        </p:spPr>
        <p:txBody>
          <a:bodyPr wrap="none">
            <a:spAutoFit/>
          </a:bodyPr>
          <a:lstStyle/>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Manager</a:t>
            </a:r>
          </a:p>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Action</a:t>
            </a:r>
            <a:endParaRPr lang="en-US" b="1" dirty="0">
              <a:solidFill>
                <a:schemeClr val="bg1"/>
              </a:solidFill>
              <a:latin typeface="Arial" pitchFamily="34" charset="0"/>
              <a:ea typeface="Calibri"/>
              <a:cs typeface="Arial" pitchFamily="34" charset="0"/>
              <a:sym typeface="Calibri"/>
            </a:endParaRPr>
          </a:p>
        </p:txBody>
      </p:sp>
      <p:sp>
        <p:nvSpPr>
          <p:cNvPr id="27" name="Rectangle 26"/>
          <p:cNvSpPr/>
          <p:nvPr/>
        </p:nvSpPr>
        <p:spPr>
          <a:xfrm>
            <a:off x="1342697" y="1275615"/>
            <a:ext cx="1193596" cy="923330"/>
          </a:xfrm>
          <a:prstGeom prst="rect">
            <a:avLst/>
          </a:prstGeom>
        </p:spPr>
        <p:txBody>
          <a:bodyPr wrap="none">
            <a:spAutoFit/>
          </a:bodyPr>
          <a:lstStyle/>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Welcome</a:t>
            </a:r>
          </a:p>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To</a:t>
            </a:r>
          </a:p>
          <a:p>
            <a:pPr lvl="0" algn="ctr">
              <a:buClr>
                <a:srgbClr val="E46C0A"/>
              </a:buClr>
              <a:buSzPct val="25000"/>
            </a:pPr>
            <a:r>
              <a:rPr lang="en-US" b="1" dirty="0" smtClean="0">
                <a:solidFill>
                  <a:schemeClr val="bg1"/>
                </a:solidFill>
                <a:latin typeface="Arial" pitchFamily="34" charset="0"/>
                <a:ea typeface="Calibri"/>
                <a:cs typeface="Arial" pitchFamily="34" charset="0"/>
                <a:sym typeface="Calibri"/>
              </a:rPr>
              <a:t>HAPPAY</a:t>
            </a:r>
            <a:r>
              <a:rPr lang="en-US" b="1" dirty="0">
                <a:solidFill>
                  <a:schemeClr val="bg1"/>
                </a:solidFill>
                <a:latin typeface="Arial" pitchFamily="34" charset="0"/>
                <a:ea typeface="Calibri"/>
                <a:cs typeface="Arial" pitchFamily="34" charset="0"/>
                <a:sym typeface="Calibri"/>
              </a:rPr>
              <a:t>!</a:t>
            </a:r>
          </a:p>
        </p:txBody>
      </p:sp>
      <p:sp>
        <p:nvSpPr>
          <p:cNvPr id="28" name="TextBox 27"/>
          <p:cNvSpPr txBox="1"/>
          <p:nvPr/>
        </p:nvSpPr>
        <p:spPr>
          <a:xfrm>
            <a:off x="2819399" y="1275615"/>
            <a:ext cx="7201725" cy="923330"/>
          </a:xfrm>
          <a:prstGeom prst="rect">
            <a:avLst/>
          </a:prstGeom>
          <a:noFill/>
        </p:spPr>
        <p:txBody>
          <a:bodyPr wrap="square" rtlCol="0">
            <a:spAutoFit/>
          </a:bodyPr>
          <a:lstStyle/>
          <a:p>
            <a:pPr marL="26035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Employee will receive welcome email from </a:t>
            </a:r>
            <a:r>
              <a:rPr lang="en-US" dirty="0" err="1">
                <a:latin typeface="Arial" pitchFamily="34" charset="0"/>
                <a:ea typeface="Calibri"/>
                <a:cs typeface="Arial" pitchFamily="34" charset="0"/>
                <a:sym typeface="Calibri"/>
              </a:rPr>
              <a:t>Happay</a:t>
            </a:r>
            <a:r>
              <a:rPr lang="en-US" dirty="0">
                <a:latin typeface="Arial" pitchFamily="34" charset="0"/>
                <a:ea typeface="Calibri"/>
                <a:cs typeface="Arial" pitchFamily="34" charset="0"/>
                <a:sym typeface="Calibri"/>
              </a:rPr>
              <a:t>.</a:t>
            </a:r>
          </a:p>
          <a:p>
            <a:pPr marL="26035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Employee can then activate </a:t>
            </a:r>
            <a:r>
              <a:rPr lang="en-US" dirty="0" err="1" smtClean="0">
                <a:latin typeface="Arial" pitchFamily="34" charset="0"/>
                <a:ea typeface="Calibri"/>
                <a:cs typeface="Arial" pitchFamily="34" charset="0"/>
                <a:sym typeface="Calibri"/>
              </a:rPr>
              <a:t>Happay</a:t>
            </a:r>
            <a:r>
              <a:rPr lang="en-US" dirty="0" smtClean="0">
                <a:latin typeface="Arial" pitchFamily="34" charset="0"/>
                <a:ea typeface="Calibri"/>
                <a:cs typeface="Arial" pitchFamily="34" charset="0"/>
                <a:sym typeface="Calibri"/>
              </a:rPr>
              <a:t> Account</a:t>
            </a:r>
            <a:r>
              <a:rPr lang="en-US" dirty="0">
                <a:latin typeface="Arial" pitchFamily="34" charset="0"/>
                <a:ea typeface="Calibri"/>
                <a:cs typeface="Arial" pitchFamily="34" charset="0"/>
                <a:sym typeface="Calibri"/>
              </a:rPr>
              <a:t>.</a:t>
            </a:r>
          </a:p>
          <a:p>
            <a:pPr marL="260350" indent="-285750">
              <a:buClr>
                <a:schemeClr val="dk1"/>
              </a:buClr>
              <a:buSzPct val="100000"/>
              <a:buFont typeface="Wingdings" pitchFamily="2" charset="2"/>
              <a:buChar char="ü"/>
            </a:pPr>
            <a:r>
              <a:rPr lang="en-US" dirty="0">
                <a:latin typeface="Arial" pitchFamily="34" charset="0"/>
                <a:ea typeface="Calibri"/>
                <a:cs typeface="Arial" pitchFamily="34" charset="0"/>
                <a:sym typeface="Calibri"/>
              </a:rPr>
              <a:t>Employee can then login using his mobile number and password</a:t>
            </a:r>
          </a:p>
        </p:txBody>
      </p:sp>
      <p:sp>
        <p:nvSpPr>
          <p:cNvPr id="30" name="TextBox 29"/>
          <p:cNvSpPr txBox="1"/>
          <p:nvPr/>
        </p:nvSpPr>
        <p:spPr>
          <a:xfrm>
            <a:off x="2819399" y="4640513"/>
            <a:ext cx="6945654" cy="923330"/>
          </a:xfrm>
          <a:prstGeom prst="rect">
            <a:avLst/>
          </a:prstGeom>
          <a:noFill/>
        </p:spPr>
        <p:txBody>
          <a:bodyPr wrap="square" rtlCol="0">
            <a:spAutoFit/>
          </a:bodyPr>
          <a:lstStyle/>
          <a:p>
            <a:pPr marL="285750" indent="-3111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Once Manager accepts employee requests, the </a:t>
            </a:r>
            <a:r>
              <a:rPr lang="en-US" dirty="0" smtClean="0">
                <a:solidFill>
                  <a:schemeClr val="dk1"/>
                </a:solidFill>
                <a:latin typeface="Arial" pitchFamily="34" charset="0"/>
                <a:ea typeface="Calibri"/>
                <a:cs typeface="Arial" pitchFamily="34" charset="0"/>
                <a:sym typeface="Calibri"/>
              </a:rPr>
              <a:t>same goes </a:t>
            </a:r>
            <a:r>
              <a:rPr lang="en-US" dirty="0">
                <a:solidFill>
                  <a:schemeClr val="dk1"/>
                </a:solidFill>
                <a:latin typeface="Arial" pitchFamily="34" charset="0"/>
                <a:ea typeface="Calibri"/>
                <a:cs typeface="Arial" pitchFamily="34" charset="0"/>
                <a:sym typeface="Calibri"/>
              </a:rPr>
              <a:t>to </a:t>
            </a:r>
            <a:r>
              <a:rPr lang="en-US" dirty="0" smtClean="0">
                <a:solidFill>
                  <a:schemeClr val="dk1"/>
                </a:solidFill>
                <a:latin typeface="Arial" pitchFamily="34" charset="0"/>
                <a:ea typeface="Calibri"/>
                <a:cs typeface="Arial" pitchFamily="34" charset="0"/>
                <a:sym typeface="Calibri"/>
              </a:rPr>
              <a:t>finance </a:t>
            </a:r>
            <a:r>
              <a:rPr lang="en-US" dirty="0">
                <a:solidFill>
                  <a:schemeClr val="dk1"/>
                </a:solidFill>
                <a:latin typeface="Arial" pitchFamily="34" charset="0"/>
                <a:ea typeface="Calibri"/>
                <a:cs typeface="Arial" pitchFamily="34" charset="0"/>
                <a:sym typeface="Calibri"/>
              </a:rPr>
              <a:t>for approval. When approved, the amount is credited </a:t>
            </a:r>
            <a:r>
              <a:rPr lang="en-US" dirty="0" smtClean="0">
                <a:solidFill>
                  <a:schemeClr val="dk1"/>
                </a:solidFill>
                <a:latin typeface="Arial" pitchFamily="34" charset="0"/>
                <a:ea typeface="Calibri"/>
                <a:cs typeface="Arial" pitchFamily="34" charset="0"/>
                <a:sym typeface="Calibri"/>
              </a:rPr>
              <a:t>within </a:t>
            </a:r>
            <a:r>
              <a:rPr lang="en-US" dirty="0">
                <a:solidFill>
                  <a:schemeClr val="dk1"/>
                </a:solidFill>
                <a:latin typeface="Arial" pitchFamily="34" charset="0"/>
                <a:ea typeface="Calibri"/>
                <a:cs typeface="Arial" pitchFamily="34" charset="0"/>
                <a:sym typeface="Calibri"/>
              </a:rPr>
              <a:t>2-3 working days</a:t>
            </a:r>
          </a:p>
        </p:txBody>
      </p:sp>
      <p:sp>
        <p:nvSpPr>
          <p:cNvPr id="31" name="TextBox 30"/>
          <p:cNvSpPr txBox="1"/>
          <p:nvPr/>
        </p:nvSpPr>
        <p:spPr>
          <a:xfrm>
            <a:off x="3163124" y="2879014"/>
            <a:ext cx="6971475" cy="1200329"/>
          </a:xfrm>
          <a:prstGeom prst="rect">
            <a:avLst/>
          </a:prstGeom>
          <a:noFill/>
        </p:spPr>
        <p:txBody>
          <a:bodyPr wrap="square" rtlCol="0">
            <a:spAutoFit/>
          </a:bodyPr>
          <a:lstStyle/>
          <a:p>
            <a:pPr marL="285750" indent="-3111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Employee can add expenses, view summary of transactions, </a:t>
            </a:r>
            <a:r>
              <a:rPr lang="en-US" dirty="0" smtClean="0">
                <a:solidFill>
                  <a:schemeClr val="dk1"/>
                </a:solidFill>
                <a:latin typeface="Arial" pitchFamily="34" charset="0"/>
                <a:ea typeface="Calibri"/>
                <a:cs typeface="Arial" pitchFamily="34" charset="0"/>
                <a:sym typeface="Calibri"/>
              </a:rPr>
              <a:t>generate </a:t>
            </a:r>
            <a:r>
              <a:rPr lang="en-US" dirty="0">
                <a:solidFill>
                  <a:schemeClr val="dk1"/>
                </a:solidFill>
                <a:latin typeface="Arial" pitchFamily="34" charset="0"/>
                <a:ea typeface="Calibri"/>
                <a:cs typeface="Arial" pitchFamily="34" charset="0"/>
                <a:sym typeface="Calibri"/>
              </a:rPr>
              <a:t>expense reports</a:t>
            </a:r>
          </a:p>
          <a:p>
            <a:pPr marL="285750" indent="-3111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Once the employee attaches the relevant bills and creates an </a:t>
            </a:r>
            <a:r>
              <a:rPr lang="en-US" dirty="0" smtClean="0">
                <a:solidFill>
                  <a:schemeClr val="dk1"/>
                </a:solidFill>
                <a:latin typeface="Arial" pitchFamily="34" charset="0"/>
                <a:ea typeface="Calibri"/>
                <a:cs typeface="Arial" pitchFamily="34" charset="0"/>
                <a:sym typeface="Calibri"/>
              </a:rPr>
              <a:t>expense </a:t>
            </a:r>
            <a:r>
              <a:rPr lang="en-US" dirty="0">
                <a:solidFill>
                  <a:schemeClr val="dk1"/>
                </a:solidFill>
                <a:latin typeface="Arial" pitchFamily="34" charset="0"/>
                <a:ea typeface="Calibri"/>
                <a:cs typeface="Arial" pitchFamily="34" charset="0"/>
                <a:sym typeface="Calibri"/>
              </a:rPr>
              <a:t>report, it goes to the Manager for approval</a:t>
            </a:r>
          </a:p>
        </p:txBody>
      </p:sp>
      <p:sp>
        <p:nvSpPr>
          <p:cNvPr id="33" name="Shape 594"/>
          <p:cNvSpPr txBox="1"/>
          <p:nvPr/>
        </p:nvSpPr>
        <p:spPr>
          <a:xfrm>
            <a:off x="3484200" y="5893800"/>
            <a:ext cx="5888400" cy="430800"/>
          </a:xfrm>
          <a:prstGeom prst="rect">
            <a:avLst/>
          </a:prstGeom>
          <a:noFill/>
          <a:ln>
            <a:noFill/>
          </a:ln>
        </p:spPr>
        <p:txBody>
          <a:bodyPr wrap="square" lIns="91425" tIns="91425" rIns="91425" bIns="91425" anchor="t" anchorCtr="0">
            <a:noAutofit/>
          </a:bodyPr>
          <a:lstStyle/>
          <a:p>
            <a:pPr lvl="0">
              <a:spcBef>
                <a:spcPts val="0"/>
              </a:spcBef>
              <a:buNone/>
            </a:pPr>
            <a:r>
              <a:rPr lang="en-US" dirty="0">
                <a:latin typeface="Arial" pitchFamily="34" charset="0"/>
                <a:cs typeface="Arial" pitchFamily="34" charset="0"/>
              </a:rPr>
              <a:t>Let’s go through the portal - </a:t>
            </a:r>
            <a:r>
              <a:rPr lang="en-US" u="sng" dirty="0">
                <a:solidFill>
                  <a:schemeClr val="hlink"/>
                </a:solidFill>
                <a:latin typeface="Arial" pitchFamily="34" charset="0"/>
                <a:cs typeface="Arial" pitchFamily="34" charset="0"/>
                <a:hlinkClick r:id="rId2"/>
              </a:rPr>
              <a:t>https://www.happay.in</a:t>
            </a:r>
            <a:r>
              <a:rPr lang="en-US" u="sng" dirty="0" smtClean="0">
                <a:solidFill>
                  <a:schemeClr val="hlink"/>
                </a:solidFill>
                <a:latin typeface="Arial" pitchFamily="34" charset="0"/>
                <a:cs typeface="Arial" pitchFamily="34" charset="0"/>
                <a:hlinkClick r:id="rId2"/>
              </a:rPr>
              <a:t>/</a:t>
            </a:r>
            <a:endParaRPr dirty="0">
              <a:latin typeface="Arial" pitchFamily="34" charset="0"/>
              <a:cs typeface="Arial" pitchFamily="34" charset="0"/>
            </a:endParaRPr>
          </a:p>
        </p:txBody>
      </p:sp>
      <p:sp>
        <p:nvSpPr>
          <p:cNvPr id="35" name="Shape 442"/>
          <p:cNvSpPr txBox="1"/>
          <p:nvPr/>
        </p:nvSpPr>
        <p:spPr>
          <a:xfrm>
            <a:off x="0" y="0"/>
            <a:ext cx="48768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err="1" smtClean="0">
                <a:solidFill>
                  <a:schemeClr val="bg1"/>
                </a:solidFill>
                <a:latin typeface="Arial" pitchFamily="34" charset="0"/>
                <a:cs typeface="Arial" pitchFamily="34" charset="0"/>
                <a:sym typeface="Calibri"/>
              </a:rPr>
              <a:t>Happay</a:t>
            </a:r>
            <a:r>
              <a:rPr lang="en-US" sz="2400" dirty="0" smtClean="0">
                <a:solidFill>
                  <a:schemeClr val="bg1"/>
                </a:solidFill>
                <a:latin typeface="Arial" pitchFamily="34" charset="0"/>
                <a:cs typeface="Arial" pitchFamily="34" charset="0"/>
                <a:sym typeface="Calibri"/>
              </a:rPr>
              <a:t> - Your Bill Raising Portal</a:t>
            </a:r>
            <a:endParaRPr lang="en-US" sz="2400" b="1" i="0" u="none" strike="noStrike" cap="none" dirty="0">
              <a:solidFill>
                <a:schemeClr val="bg1"/>
              </a:solidFill>
              <a:latin typeface="Arial" pitchFamily="34" charset="0"/>
              <a:ea typeface="Calibri"/>
              <a:cs typeface="Arial" pitchFamily="34" charset="0"/>
              <a:sym typeface="Calibri"/>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5264" t="-801" r="3017" b="9225"/>
          <a:stretch/>
        </p:blipFill>
        <p:spPr>
          <a:xfrm rot="19806365">
            <a:off x="8395987" y="6190670"/>
            <a:ext cx="308194" cy="399090"/>
          </a:xfrm>
          <a:prstGeom prst="rect">
            <a:avLst/>
          </a:prstGeom>
        </p:spPr>
      </p:pic>
      <p:sp>
        <p:nvSpPr>
          <p:cNvPr id="24" name="Rectangle 2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37</a:t>
            </a:r>
            <a:endParaRPr lang="en-US" sz="2000" dirty="0">
              <a:solidFill>
                <a:schemeClr val="bg1"/>
              </a:solidFill>
              <a:cs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6072568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594"/>
          <p:cNvSpPr txBox="1"/>
          <p:nvPr/>
        </p:nvSpPr>
        <p:spPr>
          <a:xfrm>
            <a:off x="304800" y="838200"/>
            <a:ext cx="5888400" cy="430800"/>
          </a:xfrm>
          <a:prstGeom prst="rect">
            <a:avLst/>
          </a:prstGeom>
          <a:noFill/>
          <a:ln>
            <a:noFill/>
          </a:ln>
        </p:spPr>
        <p:txBody>
          <a:bodyPr wrap="square" lIns="91425" tIns="91425" rIns="91425" bIns="91425" anchor="t" anchorCtr="0">
            <a:noAutofit/>
          </a:bodyPr>
          <a:lstStyle/>
          <a:p>
            <a:pPr lvl="0">
              <a:spcBef>
                <a:spcPts val="0"/>
              </a:spcBef>
              <a:buNone/>
            </a:pPr>
            <a:r>
              <a:rPr lang="en-US" dirty="0">
                <a:latin typeface="Arial" pitchFamily="34" charset="0"/>
                <a:cs typeface="Arial" pitchFamily="34" charset="0"/>
              </a:rPr>
              <a:t>Let’s go through the portal - </a:t>
            </a:r>
            <a:r>
              <a:rPr lang="en-US" u="sng" dirty="0">
                <a:solidFill>
                  <a:schemeClr val="hlink"/>
                </a:solidFill>
                <a:latin typeface="Arial" pitchFamily="34" charset="0"/>
                <a:cs typeface="Arial" pitchFamily="34" charset="0"/>
                <a:hlinkClick r:id="rId2"/>
              </a:rPr>
              <a:t>https://www.happay.in</a:t>
            </a:r>
            <a:r>
              <a:rPr lang="en-US" u="sng" dirty="0" smtClean="0">
                <a:solidFill>
                  <a:schemeClr val="hlink"/>
                </a:solidFill>
                <a:latin typeface="Arial" pitchFamily="34" charset="0"/>
                <a:cs typeface="Arial" pitchFamily="34" charset="0"/>
                <a:hlinkClick r:id="rId2"/>
              </a:rPr>
              <a:t>/</a:t>
            </a:r>
            <a:endParaRPr dirty="0">
              <a:latin typeface="Arial" pitchFamily="34" charset="0"/>
              <a:cs typeface="Arial" pitchFamily="34" charset="0"/>
            </a:endParaRPr>
          </a:p>
        </p:txBody>
      </p:sp>
      <p:pic>
        <p:nvPicPr>
          <p:cNvPr id="19" name="Shape 600"/>
          <p:cNvPicPr preferRelativeResize="0"/>
          <p:nvPr/>
        </p:nvPicPr>
        <p:blipFill>
          <a:blip r:embed="rId3">
            <a:alphaModFix/>
          </a:blip>
          <a:stretch>
            <a:fillRect/>
          </a:stretch>
        </p:blipFill>
        <p:spPr>
          <a:xfrm>
            <a:off x="6421977" y="942691"/>
            <a:ext cx="5699378" cy="4772310"/>
          </a:xfrm>
          <a:prstGeom prst="rect">
            <a:avLst/>
          </a:prstGeom>
          <a:noFill/>
          <a:ln>
            <a:noFill/>
          </a:ln>
        </p:spPr>
      </p:pic>
      <p:sp>
        <p:nvSpPr>
          <p:cNvPr id="20" name="Shape 603"/>
          <p:cNvSpPr txBox="1"/>
          <p:nvPr/>
        </p:nvSpPr>
        <p:spPr>
          <a:xfrm>
            <a:off x="381000" y="1524000"/>
            <a:ext cx="6934200" cy="1066800"/>
          </a:xfrm>
          <a:prstGeom prst="rect">
            <a:avLst/>
          </a:prstGeom>
          <a:noFill/>
          <a:ln>
            <a:noFill/>
          </a:ln>
        </p:spPr>
        <p:txBody>
          <a:bodyPr wrap="square" lIns="91425" tIns="91425" rIns="91425" bIns="91425" anchor="t" anchorCtr="0">
            <a:noAutofit/>
          </a:bodyPr>
          <a:lstStyle/>
          <a:p>
            <a:pPr lvl="0">
              <a:spcBef>
                <a:spcPts val="0"/>
              </a:spcBef>
              <a:buNone/>
            </a:pPr>
            <a:r>
              <a:rPr lang="en-US" dirty="0">
                <a:latin typeface="Arial" pitchFamily="34" charset="0"/>
                <a:cs typeface="Arial" pitchFamily="34" charset="0"/>
              </a:rPr>
              <a:t>Below given details to be filled in a </a:t>
            </a:r>
            <a:r>
              <a:rPr lang="en-US" dirty="0" err="1">
                <a:latin typeface="Arial" pitchFamily="34" charset="0"/>
                <a:cs typeface="Arial" pitchFamily="34" charset="0"/>
              </a:rPr>
              <a:t>google</a:t>
            </a:r>
            <a:r>
              <a:rPr lang="en-US" dirty="0">
                <a:latin typeface="Arial" pitchFamily="34" charset="0"/>
                <a:cs typeface="Arial" pitchFamily="34" charset="0"/>
              </a:rPr>
              <a:t> form which will be shared by </a:t>
            </a:r>
            <a:r>
              <a:rPr lang="en-US" dirty="0" smtClean="0">
                <a:latin typeface="Arial" pitchFamily="34" charset="0"/>
                <a:cs typeface="Arial" pitchFamily="34" charset="0"/>
              </a:rPr>
              <a:t>HR, </a:t>
            </a:r>
            <a:r>
              <a:rPr lang="en-US" dirty="0">
                <a:latin typeface="Arial" pitchFamily="34" charset="0"/>
                <a:cs typeface="Arial" pitchFamily="34" charset="0"/>
              </a:rPr>
              <a:t>attach the Manager approval along</a:t>
            </a:r>
          </a:p>
        </p:txBody>
      </p:sp>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45264" t="-801" r="3017" b="9225"/>
          <a:stretch/>
        </p:blipFill>
        <p:spPr>
          <a:xfrm rot="19806365">
            <a:off x="5327857" y="1103852"/>
            <a:ext cx="308194" cy="399090"/>
          </a:xfrm>
          <a:prstGeom prst="rect">
            <a:avLst/>
          </a:prstGeom>
        </p:spPr>
      </p:pic>
      <p:pic>
        <p:nvPicPr>
          <p:cNvPr id="22" name="Picture 21" descr="Screen Shot 2017-10-06 at 5.40.54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 y="2362201"/>
            <a:ext cx="6153777" cy="2895599"/>
          </a:xfrm>
          <a:prstGeom prst="rect">
            <a:avLst/>
          </a:prstGeom>
        </p:spPr>
      </p:pic>
      <p:sp>
        <p:nvSpPr>
          <p:cNvPr id="23" name="Rectangle 22"/>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38</a:t>
            </a:r>
            <a:endParaRPr lang="en-US" sz="2000" dirty="0">
              <a:solidFill>
                <a:schemeClr val="bg1"/>
              </a:solidFill>
              <a:cs typeface="Calibri"/>
            </a:endParaRPr>
          </a:p>
        </p:txBody>
      </p:sp>
      <p:sp>
        <p:nvSpPr>
          <p:cNvPr id="10" name="object 4"/>
          <p:cNvSpPr/>
          <p:nvPr/>
        </p:nvSpPr>
        <p:spPr>
          <a:xfrm>
            <a:off x="10763695" y="6508282"/>
            <a:ext cx="53340" cy="53340"/>
          </a:xfrm>
          <a:custGeom>
            <a:avLst/>
            <a:gdLst/>
            <a:ahLst/>
            <a:cxnLst/>
            <a:rect l="l" t="t" r="r" b="b"/>
            <a:pathLst>
              <a:path w="53340" h="53340">
                <a:moveTo>
                  <a:pt x="26441" y="0"/>
                </a:moveTo>
                <a:lnTo>
                  <a:pt x="16148" y="2077"/>
                </a:lnTo>
                <a:lnTo>
                  <a:pt x="7743" y="7743"/>
                </a:lnTo>
                <a:lnTo>
                  <a:pt x="2077" y="16148"/>
                </a:lnTo>
                <a:lnTo>
                  <a:pt x="0" y="26441"/>
                </a:lnTo>
                <a:lnTo>
                  <a:pt x="2077" y="36736"/>
                </a:lnTo>
                <a:lnTo>
                  <a:pt x="7743" y="45145"/>
                </a:lnTo>
                <a:lnTo>
                  <a:pt x="16148" y="50815"/>
                </a:lnTo>
                <a:lnTo>
                  <a:pt x="26441" y="52895"/>
                </a:lnTo>
                <a:lnTo>
                  <a:pt x="36734" y="50815"/>
                </a:lnTo>
                <a:lnTo>
                  <a:pt x="45138" y="45145"/>
                </a:lnTo>
                <a:lnTo>
                  <a:pt x="50805" y="36736"/>
                </a:lnTo>
                <a:lnTo>
                  <a:pt x="52882" y="26441"/>
                </a:lnTo>
                <a:lnTo>
                  <a:pt x="50805" y="16148"/>
                </a:lnTo>
                <a:lnTo>
                  <a:pt x="45138" y="7743"/>
                </a:lnTo>
                <a:lnTo>
                  <a:pt x="36734" y="2077"/>
                </a:lnTo>
                <a:lnTo>
                  <a:pt x="26441" y="0"/>
                </a:lnTo>
                <a:close/>
              </a:path>
            </a:pathLst>
          </a:custGeom>
          <a:solidFill>
            <a:srgbClr val="FFFFFF"/>
          </a:solidFill>
        </p:spPr>
        <p:txBody>
          <a:bodyPr wrap="square" lIns="0" tIns="0" rIns="0" bIns="0" rtlCol="0"/>
          <a:lstStyle/>
          <a:p>
            <a:endParaRPr/>
          </a:p>
        </p:txBody>
      </p:sp>
      <p:sp>
        <p:nvSpPr>
          <p:cNvPr id="11" name="object 6"/>
          <p:cNvSpPr/>
          <p:nvPr/>
        </p:nvSpPr>
        <p:spPr>
          <a:xfrm>
            <a:off x="10518775" y="6504966"/>
            <a:ext cx="46355" cy="54610"/>
          </a:xfrm>
          <a:custGeom>
            <a:avLst/>
            <a:gdLst/>
            <a:ahLst/>
            <a:cxnLst/>
            <a:rect l="l" t="t" r="r" b="b"/>
            <a:pathLst>
              <a:path w="46354" h="54609">
                <a:moveTo>
                  <a:pt x="18681" y="0"/>
                </a:moveTo>
                <a:lnTo>
                  <a:pt x="14909" y="0"/>
                </a:lnTo>
                <a:lnTo>
                  <a:pt x="11315" y="774"/>
                </a:lnTo>
                <a:lnTo>
                  <a:pt x="8039" y="2171"/>
                </a:lnTo>
                <a:lnTo>
                  <a:pt x="0" y="46609"/>
                </a:lnTo>
                <a:lnTo>
                  <a:pt x="4851" y="51257"/>
                </a:lnTo>
                <a:lnTo>
                  <a:pt x="11430" y="54127"/>
                </a:lnTo>
                <a:lnTo>
                  <a:pt x="18681" y="54127"/>
                </a:lnTo>
                <a:lnTo>
                  <a:pt x="29216" y="52000"/>
                </a:lnTo>
                <a:lnTo>
                  <a:pt x="37819" y="46201"/>
                </a:lnTo>
                <a:lnTo>
                  <a:pt x="43618" y="37598"/>
                </a:lnTo>
                <a:lnTo>
                  <a:pt x="45745" y="27063"/>
                </a:lnTo>
                <a:lnTo>
                  <a:pt x="43618" y="16528"/>
                </a:lnTo>
                <a:lnTo>
                  <a:pt x="37819" y="7926"/>
                </a:lnTo>
                <a:lnTo>
                  <a:pt x="29216" y="2126"/>
                </a:lnTo>
                <a:lnTo>
                  <a:pt x="18681" y="0"/>
                </a:lnTo>
                <a:close/>
              </a:path>
            </a:pathLst>
          </a:custGeom>
          <a:solidFill>
            <a:srgbClr val="FFFFFF"/>
          </a:solidFill>
        </p:spPr>
        <p:txBody>
          <a:bodyPr wrap="square" lIns="0" tIns="0" rIns="0" bIns="0" rtlCol="0"/>
          <a:lstStyle/>
          <a:p>
            <a:endParaRPr/>
          </a:p>
        </p:txBody>
      </p:sp>
      <p:sp>
        <p:nvSpPr>
          <p:cNvPr id="12" name="Rectangle 1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D:\cars24_logo\Primary 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442"/>
          <p:cNvSpPr txBox="1"/>
          <p:nvPr/>
        </p:nvSpPr>
        <p:spPr>
          <a:xfrm>
            <a:off x="0" y="0"/>
            <a:ext cx="48768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err="1" smtClean="0">
                <a:solidFill>
                  <a:schemeClr val="bg1"/>
                </a:solidFill>
                <a:latin typeface="Arial" pitchFamily="34" charset="0"/>
                <a:cs typeface="Arial" pitchFamily="34" charset="0"/>
                <a:sym typeface="Calibri"/>
              </a:rPr>
              <a:t>Happay</a:t>
            </a:r>
            <a:r>
              <a:rPr lang="en-US" sz="2400" dirty="0" smtClean="0">
                <a:solidFill>
                  <a:schemeClr val="bg1"/>
                </a:solidFill>
                <a:latin typeface="Arial" pitchFamily="34" charset="0"/>
                <a:cs typeface="Arial" pitchFamily="34" charset="0"/>
                <a:sym typeface="Calibri"/>
              </a:rPr>
              <a:t> - Your Bill Raising Portal</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7" name="Rectangle 16"/>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2460226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442"/>
          <p:cNvSpPr txBox="1"/>
          <p:nvPr/>
        </p:nvSpPr>
        <p:spPr>
          <a:xfrm>
            <a:off x="76200" y="0"/>
            <a:ext cx="76200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err="1" smtClean="0">
                <a:solidFill>
                  <a:schemeClr val="bg1"/>
                </a:solidFill>
                <a:latin typeface="Arial" pitchFamily="34" charset="0"/>
                <a:cs typeface="Arial" pitchFamily="34" charset="0"/>
                <a:sym typeface="Calibri"/>
              </a:rPr>
              <a:t>Mynd</a:t>
            </a:r>
            <a:r>
              <a:rPr lang="en-US" sz="2400" dirty="0" smtClean="0">
                <a:solidFill>
                  <a:schemeClr val="bg1"/>
                </a:solidFill>
                <a:latin typeface="Arial" pitchFamily="34" charset="0"/>
                <a:cs typeface="Arial" pitchFamily="34" charset="0"/>
                <a:sym typeface="Calibri"/>
              </a:rPr>
              <a:t> Portal  - One Stop Solution For Payroll Queries</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5" name="Shape 616"/>
          <p:cNvSpPr/>
          <p:nvPr/>
        </p:nvSpPr>
        <p:spPr>
          <a:xfrm>
            <a:off x="838200" y="762000"/>
            <a:ext cx="7237967" cy="3231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hlink"/>
              </a:buClr>
              <a:buSzPct val="25000"/>
              <a:buFont typeface="Calibri"/>
              <a:buNone/>
            </a:pPr>
            <a:r>
              <a:rPr lang="en-US" sz="1800" b="0" i="0" u="sng" strike="noStrike" cap="none" dirty="0">
                <a:solidFill>
                  <a:schemeClr val="hlink"/>
                </a:solidFill>
                <a:latin typeface="Arial" pitchFamily="34" charset="0"/>
                <a:ea typeface="Calibri"/>
                <a:cs typeface="Arial" pitchFamily="34" charset="0"/>
                <a:sym typeface="Calibri"/>
                <a:hlinkClick r:id="rId2"/>
              </a:rPr>
              <a:t>https://mypay.myndsolution.com/Login.aspx</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Arial" pitchFamily="34" charset="0"/>
              <a:ea typeface="Calibri"/>
              <a:cs typeface="Arial" pitchFamily="34" charset="0"/>
              <a:sym typeface="Calibri"/>
            </a:endParaRPr>
          </a:p>
        </p:txBody>
      </p:sp>
      <p:pic>
        <p:nvPicPr>
          <p:cNvPr id="18" name="Shape 609"/>
          <p:cNvPicPr preferRelativeResize="0"/>
          <p:nvPr/>
        </p:nvPicPr>
        <p:blipFill rotWithShape="1">
          <a:blip r:embed="rId3">
            <a:alphaModFix/>
          </a:blip>
          <a:srcRect/>
          <a:stretch/>
        </p:blipFill>
        <p:spPr>
          <a:xfrm>
            <a:off x="1026708" y="1238411"/>
            <a:ext cx="4019549" cy="5086189"/>
          </a:xfrm>
          <a:prstGeom prst="rect">
            <a:avLst/>
          </a:prstGeom>
          <a:noFill/>
          <a:ln>
            <a:noFill/>
          </a:ln>
        </p:spPr>
      </p:pic>
      <p:sp>
        <p:nvSpPr>
          <p:cNvPr id="19" name="Shape 610"/>
          <p:cNvSpPr/>
          <p:nvPr/>
        </p:nvSpPr>
        <p:spPr>
          <a:xfrm>
            <a:off x="6730110" y="5812500"/>
            <a:ext cx="3688124" cy="341632"/>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632423"/>
              </a:buClr>
              <a:buSzPct val="25000"/>
              <a:buFont typeface="Calibri"/>
              <a:buNone/>
            </a:pPr>
            <a:r>
              <a:rPr lang="en-US" sz="1800" b="1" i="0" u="none" strike="noStrike" cap="none" dirty="0">
                <a:latin typeface="Arial" pitchFamily="34" charset="0"/>
                <a:ea typeface="Calibri"/>
                <a:cs typeface="Arial" pitchFamily="34" charset="0"/>
                <a:sym typeface="Calibri"/>
              </a:rPr>
              <a:t>For downloading the Form 16 </a:t>
            </a:r>
          </a:p>
        </p:txBody>
      </p:sp>
      <p:sp>
        <p:nvSpPr>
          <p:cNvPr id="20" name="Shape 611"/>
          <p:cNvSpPr/>
          <p:nvPr/>
        </p:nvSpPr>
        <p:spPr>
          <a:xfrm>
            <a:off x="6730110" y="3117800"/>
            <a:ext cx="3611924"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32423"/>
              </a:buClr>
              <a:buSzPct val="25000"/>
              <a:buFont typeface="Calibri"/>
              <a:buNone/>
            </a:pPr>
            <a:r>
              <a:rPr lang="en-US" sz="1800" b="1" i="0" u="none" strike="noStrike" cap="none" dirty="0">
                <a:latin typeface="Arial" pitchFamily="34" charset="0"/>
                <a:ea typeface="Calibri"/>
                <a:cs typeface="Arial" pitchFamily="34" charset="0"/>
                <a:sym typeface="Calibri"/>
              </a:rPr>
              <a:t>For Declaring the investments</a:t>
            </a:r>
          </a:p>
        </p:txBody>
      </p:sp>
      <p:sp>
        <p:nvSpPr>
          <p:cNvPr id="22" name="Shape 613"/>
          <p:cNvSpPr/>
          <p:nvPr/>
        </p:nvSpPr>
        <p:spPr>
          <a:xfrm>
            <a:off x="6730110" y="5443168"/>
            <a:ext cx="3785490"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632423"/>
              </a:buClr>
              <a:buSzPct val="25000"/>
              <a:buFont typeface="Calibri"/>
              <a:buNone/>
            </a:pPr>
            <a:r>
              <a:rPr lang="en-US" sz="1800" b="1" i="0" u="none" strike="noStrike" cap="none" dirty="0">
                <a:latin typeface="Arial" pitchFamily="34" charset="0"/>
                <a:ea typeface="Calibri"/>
                <a:cs typeface="Arial" pitchFamily="34" charset="0"/>
                <a:sym typeface="Calibri"/>
              </a:rPr>
              <a:t>For downloading the salary slips </a:t>
            </a:r>
          </a:p>
        </p:txBody>
      </p:sp>
      <p:cxnSp>
        <p:nvCxnSpPr>
          <p:cNvPr id="24" name="Shape 615"/>
          <p:cNvCxnSpPr/>
          <p:nvPr/>
        </p:nvCxnSpPr>
        <p:spPr>
          <a:xfrm>
            <a:off x="4247745" y="3292569"/>
            <a:ext cx="2385000" cy="0"/>
          </a:xfrm>
          <a:prstGeom prst="straightConnector1">
            <a:avLst/>
          </a:prstGeom>
          <a:noFill/>
          <a:ln w="9525" cap="flat" cmpd="sng">
            <a:solidFill>
              <a:srgbClr val="4A7DBA"/>
            </a:solidFill>
            <a:prstDash val="solid"/>
            <a:round/>
            <a:headEnd type="none" w="med" len="med"/>
            <a:tailEnd type="stealth" w="lg" len="lg"/>
          </a:ln>
        </p:spPr>
      </p:cxn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45264" t="-801" r="3017" b="9225"/>
          <a:stretch/>
        </p:blipFill>
        <p:spPr>
          <a:xfrm rot="19806365">
            <a:off x="5062201" y="964652"/>
            <a:ext cx="308194" cy="399090"/>
          </a:xfrm>
          <a:prstGeom prst="rect">
            <a:avLst/>
          </a:prstGeom>
        </p:spPr>
      </p:pic>
      <p:sp>
        <p:nvSpPr>
          <p:cNvPr id="28" name="Rectangle 27"/>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39</a:t>
            </a:r>
            <a:endParaRPr lang="en-US" sz="2000" dirty="0">
              <a:solidFill>
                <a:schemeClr val="bg1"/>
              </a:solidFill>
              <a:cs typeface="Calibri"/>
            </a:endParaRPr>
          </a:p>
        </p:txBody>
      </p:sp>
      <p:sp>
        <p:nvSpPr>
          <p:cNvPr id="23" name="Rectangle 22"/>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 descr="D:\cars24_logo\Primary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616946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442"/>
          <p:cNvSpPr txBox="1"/>
          <p:nvPr/>
        </p:nvSpPr>
        <p:spPr>
          <a:xfrm>
            <a:off x="152400" y="8015"/>
            <a:ext cx="67056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smtClean="0">
                <a:solidFill>
                  <a:schemeClr val="bg1"/>
                </a:solidFill>
                <a:latin typeface="Arial" pitchFamily="34" charset="0"/>
                <a:cs typeface="Arial" pitchFamily="34" charset="0"/>
                <a:sym typeface="Calibri"/>
              </a:rPr>
              <a:t>HRMS Portal  - Simplifying Your Daily Work life</a:t>
            </a:r>
            <a:endParaRPr lang="en-US" sz="2400" b="1" i="0" u="none" strike="noStrike" cap="none" dirty="0">
              <a:solidFill>
                <a:schemeClr val="bg1"/>
              </a:solidFill>
              <a:latin typeface="Arial" pitchFamily="34" charset="0"/>
              <a:ea typeface="Calibri"/>
              <a:cs typeface="Arial" pitchFamily="34" charset="0"/>
              <a:sym typeface="Calibri"/>
            </a:endParaRPr>
          </a:p>
        </p:txBody>
      </p:sp>
      <p:pic>
        <p:nvPicPr>
          <p:cNvPr id="25" name="Shape 622"/>
          <p:cNvPicPr preferRelativeResize="0"/>
          <p:nvPr/>
        </p:nvPicPr>
        <p:blipFill rotWithShape="1">
          <a:blip r:embed="rId2">
            <a:alphaModFix/>
          </a:blip>
          <a:srcRect/>
          <a:stretch/>
        </p:blipFill>
        <p:spPr>
          <a:xfrm>
            <a:off x="685800" y="858328"/>
            <a:ext cx="10896600" cy="5237672"/>
          </a:xfrm>
          <a:prstGeom prst="rect">
            <a:avLst/>
          </a:prstGeom>
          <a:noFill/>
          <a:ln>
            <a:noFill/>
          </a:ln>
        </p:spPr>
      </p:pic>
      <p:sp>
        <p:nvSpPr>
          <p:cNvPr id="14" name="Rectangle 13"/>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40</a:t>
            </a:r>
            <a:endParaRPr lang="en-US" sz="2000" dirty="0">
              <a:solidFill>
                <a:schemeClr val="bg1"/>
              </a:solidFill>
              <a:cs typeface="Calibri"/>
            </a:endParaRPr>
          </a:p>
        </p:txBody>
      </p:sp>
      <p:sp>
        <p:nvSpPr>
          <p:cNvPr id="13" name="Rectangle 12"/>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748367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442"/>
          <p:cNvSpPr txBox="1"/>
          <p:nvPr/>
        </p:nvSpPr>
        <p:spPr>
          <a:xfrm>
            <a:off x="152400" y="5850"/>
            <a:ext cx="25146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50" dirty="0" smtClean="0">
                <a:solidFill>
                  <a:schemeClr val="bg1"/>
                </a:solidFill>
                <a:latin typeface="Arial" pitchFamily="34" charset="0"/>
                <a:cs typeface="Arial" pitchFamily="34" charset="0"/>
                <a:sym typeface="Calibri"/>
              </a:rPr>
              <a:t>HRMS Portal </a:t>
            </a:r>
            <a:endParaRPr lang="en-US" sz="2400" b="1" i="0" u="none" strike="noStrike" cap="none" spc="-50" dirty="0">
              <a:solidFill>
                <a:schemeClr val="bg1"/>
              </a:solidFill>
              <a:latin typeface="Arial" pitchFamily="34" charset="0"/>
              <a:ea typeface="Calibri"/>
              <a:cs typeface="Arial" pitchFamily="34" charset="0"/>
              <a:sym typeface="Calibri"/>
            </a:endParaRPr>
          </a:p>
        </p:txBody>
      </p:sp>
      <p:sp>
        <p:nvSpPr>
          <p:cNvPr id="14" name="Shape 630"/>
          <p:cNvSpPr txBox="1"/>
          <p:nvPr/>
        </p:nvSpPr>
        <p:spPr>
          <a:xfrm>
            <a:off x="414926" y="849576"/>
            <a:ext cx="6843900" cy="323100"/>
          </a:xfrm>
          <a:prstGeom prst="rect">
            <a:avLst/>
          </a:prstGeom>
          <a:noFill/>
          <a:ln>
            <a:noFill/>
          </a:ln>
        </p:spPr>
        <p:txBody>
          <a:bodyPr wrap="square" lIns="91425" tIns="91425" rIns="91425" bIns="91425" anchor="ctr" anchorCtr="0">
            <a:noAutofit/>
          </a:bodyPr>
          <a:lstStyle/>
          <a:p>
            <a:pPr lvl="0" rtl="0">
              <a:spcBef>
                <a:spcPts val="0"/>
              </a:spcBef>
              <a:buNone/>
            </a:pPr>
            <a:r>
              <a:rPr lang="en-US" sz="1800" u="sng" dirty="0">
                <a:solidFill>
                  <a:schemeClr val="hlink"/>
                </a:solidFill>
                <a:latin typeface="Arial" pitchFamily="34" charset="0"/>
                <a:ea typeface="Calibri"/>
                <a:cs typeface="Arial" pitchFamily="34" charset="0"/>
                <a:sym typeface="Calibri"/>
                <a:hlinkClick r:id="rId2"/>
              </a:rPr>
              <a:t>https://cars24.peoplestrong.com/altLogin.jsf</a:t>
            </a:r>
            <a:r>
              <a:rPr lang="en-US" dirty="0">
                <a:solidFill>
                  <a:schemeClr val="dk1"/>
                </a:solidFill>
                <a:latin typeface="Arial" pitchFamily="34" charset="0"/>
                <a:cs typeface="Arial" pitchFamily="34" charset="0"/>
              </a:rPr>
              <a:t> - Let’s have a demo</a:t>
            </a:r>
          </a:p>
          <a:p>
            <a:pPr lvl="0" rtl="0">
              <a:spcBef>
                <a:spcPts val="0"/>
              </a:spcBef>
              <a:buNone/>
            </a:pPr>
            <a:endParaRPr sz="1800" dirty="0">
              <a:solidFill>
                <a:schemeClr val="dk1"/>
              </a:solidFill>
              <a:latin typeface="Arial" pitchFamily="34" charset="0"/>
              <a:ea typeface="Calibri"/>
              <a:cs typeface="Arial" pitchFamily="34" charset="0"/>
              <a:sym typeface="Calibri"/>
            </a:endParaRPr>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45264" t="-801" r="3017" b="9225"/>
          <a:stretch/>
        </p:blipFill>
        <p:spPr>
          <a:xfrm rot="19806365">
            <a:off x="4422351" y="921987"/>
            <a:ext cx="308194" cy="399090"/>
          </a:xfrm>
          <a:prstGeom prst="rect">
            <a:avLst/>
          </a:prstGeom>
        </p:spPr>
      </p:pic>
      <p:sp>
        <p:nvSpPr>
          <p:cNvPr id="17" name="Rectangle 16"/>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41</a:t>
            </a:r>
            <a:endParaRPr lang="en-US" sz="2000" dirty="0">
              <a:solidFill>
                <a:schemeClr val="bg1"/>
              </a:solidFill>
              <a:cs typeface="Calibri"/>
            </a:endParaRPr>
          </a:p>
        </p:txBody>
      </p:sp>
      <p:sp>
        <p:nvSpPr>
          <p:cNvPr id="16" name="Rectangle 15"/>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User\Downloads\HRMS home p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11049000" cy="50146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543487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ownload images\MS news_map__.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514600" y="533400"/>
            <a:ext cx="5334000" cy="6188274"/>
          </a:xfrm>
          <a:prstGeom prst="rect">
            <a:avLst/>
          </a:prstGeom>
          <a:noFill/>
          <a:extLst>
            <a:ext uri="{909E8E84-426E-40DD-AFC4-6F175D3DCCD1}">
              <a14:hiddenFill xmlns:a14="http://schemas.microsoft.com/office/drawing/2010/main">
                <a:solidFill>
                  <a:srgbClr val="FFFFFF"/>
                </a:solidFill>
              </a14:hiddenFill>
            </a:ext>
          </a:extLst>
        </p:spPr>
      </p:pic>
      <p:sp>
        <p:nvSpPr>
          <p:cNvPr id="35" name="object 10"/>
          <p:cNvSpPr/>
          <p:nvPr/>
        </p:nvSpPr>
        <p:spPr>
          <a:xfrm>
            <a:off x="3801110" y="2663194"/>
            <a:ext cx="346682" cy="356219"/>
          </a:xfrm>
          <a:prstGeom prst="rect">
            <a:avLst/>
          </a:prstGeom>
          <a:blipFill>
            <a:blip r:embed="rId4" cstate="print"/>
            <a:stretch>
              <a:fillRect/>
            </a:stretch>
          </a:blipFill>
        </p:spPr>
        <p:txBody>
          <a:bodyPr wrap="square" lIns="0" tIns="0" rIns="0" bIns="0" rtlCol="0"/>
          <a:lstStyle/>
          <a:p>
            <a:endParaRPr dirty="0"/>
          </a:p>
        </p:txBody>
      </p:sp>
      <p:sp>
        <p:nvSpPr>
          <p:cNvPr id="36" name="object 10"/>
          <p:cNvSpPr/>
          <p:nvPr/>
        </p:nvSpPr>
        <p:spPr>
          <a:xfrm>
            <a:off x="3323271" y="4060504"/>
            <a:ext cx="346682" cy="356219"/>
          </a:xfrm>
          <a:prstGeom prst="rect">
            <a:avLst/>
          </a:prstGeom>
          <a:blipFill>
            <a:blip r:embed="rId4" cstate="print"/>
            <a:stretch>
              <a:fillRect/>
            </a:stretch>
          </a:blipFill>
        </p:spPr>
        <p:txBody>
          <a:bodyPr wrap="square" lIns="0" tIns="0" rIns="0" bIns="0" rtlCol="0"/>
          <a:lstStyle/>
          <a:p>
            <a:endParaRPr dirty="0"/>
          </a:p>
        </p:txBody>
      </p:sp>
      <p:sp>
        <p:nvSpPr>
          <p:cNvPr id="39" name="object 10"/>
          <p:cNvSpPr/>
          <p:nvPr/>
        </p:nvSpPr>
        <p:spPr>
          <a:xfrm>
            <a:off x="4225318" y="2138821"/>
            <a:ext cx="346682" cy="356219"/>
          </a:xfrm>
          <a:prstGeom prst="rect">
            <a:avLst/>
          </a:prstGeom>
          <a:blipFill>
            <a:blip r:embed="rId4" cstate="print"/>
            <a:stretch>
              <a:fillRect/>
            </a:stretch>
          </a:blipFill>
        </p:spPr>
        <p:txBody>
          <a:bodyPr wrap="square" lIns="0" tIns="0" rIns="0" bIns="0" rtlCol="0"/>
          <a:lstStyle/>
          <a:p>
            <a:endParaRPr dirty="0"/>
          </a:p>
        </p:txBody>
      </p:sp>
      <p:sp>
        <p:nvSpPr>
          <p:cNvPr id="42" name="object 10"/>
          <p:cNvSpPr/>
          <p:nvPr/>
        </p:nvSpPr>
        <p:spPr>
          <a:xfrm>
            <a:off x="4412673" y="4397959"/>
            <a:ext cx="346682" cy="356219"/>
          </a:xfrm>
          <a:prstGeom prst="rect">
            <a:avLst/>
          </a:prstGeom>
          <a:blipFill>
            <a:blip r:embed="rId4" cstate="print"/>
            <a:stretch>
              <a:fillRect/>
            </a:stretch>
          </a:blipFill>
        </p:spPr>
        <p:txBody>
          <a:bodyPr wrap="square" lIns="0" tIns="0" rIns="0" bIns="0" rtlCol="0"/>
          <a:lstStyle/>
          <a:p>
            <a:endParaRPr dirty="0"/>
          </a:p>
        </p:txBody>
      </p:sp>
      <p:sp>
        <p:nvSpPr>
          <p:cNvPr id="47" name="object 10"/>
          <p:cNvSpPr/>
          <p:nvPr/>
        </p:nvSpPr>
        <p:spPr>
          <a:xfrm>
            <a:off x="4191000" y="5279704"/>
            <a:ext cx="346682" cy="356219"/>
          </a:xfrm>
          <a:prstGeom prst="rect">
            <a:avLst/>
          </a:prstGeom>
          <a:blipFill>
            <a:blip r:embed="rId4" cstate="print"/>
            <a:stretch>
              <a:fillRect/>
            </a:stretch>
          </a:blipFill>
        </p:spPr>
        <p:txBody>
          <a:bodyPr wrap="square" lIns="0" tIns="0" rIns="0" bIns="0" rtlCol="0"/>
          <a:lstStyle/>
          <a:p>
            <a:endParaRPr dirty="0"/>
          </a:p>
        </p:txBody>
      </p:sp>
      <p:sp>
        <p:nvSpPr>
          <p:cNvPr id="51" name="object 10"/>
          <p:cNvSpPr/>
          <p:nvPr/>
        </p:nvSpPr>
        <p:spPr>
          <a:xfrm>
            <a:off x="3691918" y="4161485"/>
            <a:ext cx="346682" cy="356219"/>
          </a:xfrm>
          <a:prstGeom prst="rect">
            <a:avLst/>
          </a:prstGeom>
          <a:blipFill>
            <a:blip r:embed="rId4" cstate="print"/>
            <a:stretch>
              <a:fillRect/>
            </a:stretch>
          </a:blipFill>
        </p:spPr>
        <p:txBody>
          <a:bodyPr wrap="square" lIns="0" tIns="0" rIns="0" bIns="0" rtlCol="0"/>
          <a:lstStyle/>
          <a:p>
            <a:endParaRPr dirty="0"/>
          </a:p>
        </p:txBody>
      </p:sp>
      <p:sp>
        <p:nvSpPr>
          <p:cNvPr id="58" name="object 17"/>
          <p:cNvSpPr/>
          <p:nvPr/>
        </p:nvSpPr>
        <p:spPr>
          <a:xfrm flipV="1">
            <a:off x="1972959" y="2939206"/>
            <a:ext cx="1892300"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59" name="object 19"/>
          <p:cNvSpPr txBox="1"/>
          <p:nvPr/>
        </p:nvSpPr>
        <p:spPr>
          <a:xfrm>
            <a:off x="1295400" y="2791726"/>
            <a:ext cx="762000"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JAIPUR</a:t>
            </a:r>
            <a:endParaRPr sz="1200" b="1" dirty="0">
              <a:latin typeface="Arial" pitchFamily="34" charset="0"/>
              <a:cs typeface="Arial" pitchFamily="34" charset="0"/>
            </a:endParaRPr>
          </a:p>
        </p:txBody>
      </p:sp>
      <p:sp>
        <p:nvSpPr>
          <p:cNvPr id="60" name="object 17"/>
          <p:cNvSpPr/>
          <p:nvPr/>
        </p:nvSpPr>
        <p:spPr>
          <a:xfrm flipV="1">
            <a:off x="2209800" y="4339274"/>
            <a:ext cx="1180526"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61" name="object 19"/>
          <p:cNvSpPr txBox="1"/>
          <p:nvPr/>
        </p:nvSpPr>
        <p:spPr>
          <a:xfrm>
            <a:off x="1447800" y="4212904"/>
            <a:ext cx="762000"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MUMBAI</a:t>
            </a:r>
            <a:endParaRPr sz="1200" b="1" dirty="0">
              <a:latin typeface="Arial" pitchFamily="34" charset="0"/>
              <a:cs typeface="Arial" pitchFamily="34" charset="0"/>
            </a:endParaRPr>
          </a:p>
        </p:txBody>
      </p:sp>
      <p:sp>
        <p:nvSpPr>
          <p:cNvPr id="62" name="object 17"/>
          <p:cNvSpPr/>
          <p:nvPr/>
        </p:nvSpPr>
        <p:spPr>
          <a:xfrm flipV="1">
            <a:off x="1143000" y="4448487"/>
            <a:ext cx="2611617"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63" name="object 19"/>
          <p:cNvSpPr txBox="1"/>
          <p:nvPr/>
        </p:nvSpPr>
        <p:spPr>
          <a:xfrm>
            <a:off x="533400" y="4315726"/>
            <a:ext cx="685800"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PUNE</a:t>
            </a:r>
            <a:endParaRPr sz="1200" b="1" dirty="0">
              <a:latin typeface="Arial" pitchFamily="34" charset="0"/>
              <a:cs typeface="Arial" pitchFamily="34" charset="0"/>
            </a:endParaRPr>
          </a:p>
        </p:txBody>
      </p:sp>
      <p:sp>
        <p:nvSpPr>
          <p:cNvPr id="66" name="object 17"/>
          <p:cNvSpPr/>
          <p:nvPr/>
        </p:nvSpPr>
        <p:spPr>
          <a:xfrm flipV="1">
            <a:off x="4279900" y="5561412"/>
            <a:ext cx="1892300"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67" name="object 19"/>
          <p:cNvSpPr txBox="1"/>
          <p:nvPr/>
        </p:nvSpPr>
        <p:spPr>
          <a:xfrm>
            <a:off x="6256641" y="5432104"/>
            <a:ext cx="1058559"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BENGALURU</a:t>
            </a:r>
            <a:endParaRPr sz="1200" b="1" dirty="0">
              <a:latin typeface="Arial" pitchFamily="34" charset="0"/>
              <a:cs typeface="Arial" pitchFamily="34" charset="0"/>
            </a:endParaRPr>
          </a:p>
        </p:txBody>
      </p:sp>
      <p:sp>
        <p:nvSpPr>
          <p:cNvPr id="68" name="object 17"/>
          <p:cNvSpPr/>
          <p:nvPr/>
        </p:nvSpPr>
        <p:spPr>
          <a:xfrm flipV="1">
            <a:off x="4495800" y="4691818"/>
            <a:ext cx="1892300"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69" name="object 19"/>
          <p:cNvSpPr txBox="1"/>
          <p:nvPr/>
        </p:nvSpPr>
        <p:spPr>
          <a:xfrm>
            <a:off x="6485241" y="4544326"/>
            <a:ext cx="1058559"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HYDERABAD</a:t>
            </a:r>
            <a:endParaRPr sz="1200" b="1" dirty="0">
              <a:latin typeface="Arial" pitchFamily="34" charset="0"/>
              <a:cs typeface="Arial" pitchFamily="34" charset="0"/>
            </a:endParaRPr>
          </a:p>
        </p:txBody>
      </p:sp>
      <p:sp>
        <p:nvSpPr>
          <p:cNvPr id="70" name="object 17"/>
          <p:cNvSpPr/>
          <p:nvPr/>
        </p:nvSpPr>
        <p:spPr>
          <a:xfrm flipV="1">
            <a:off x="2408574" y="2414585"/>
            <a:ext cx="1892300" cy="45719"/>
          </a:xfrm>
          <a:custGeom>
            <a:avLst/>
            <a:gdLst/>
            <a:ahLst/>
            <a:cxnLst/>
            <a:rect l="l" t="t" r="r" b="b"/>
            <a:pathLst>
              <a:path w="1054100">
                <a:moveTo>
                  <a:pt x="1054100" y="0"/>
                </a:moveTo>
                <a:lnTo>
                  <a:pt x="0" y="0"/>
                </a:lnTo>
              </a:path>
            </a:pathLst>
          </a:custGeom>
          <a:ln w="19050">
            <a:solidFill>
              <a:srgbClr val="000000"/>
            </a:solidFill>
          </a:ln>
        </p:spPr>
        <p:txBody>
          <a:bodyPr wrap="square" lIns="0" tIns="0" rIns="0" bIns="0" rtlCol="0"/>
          <a:lstStyle/>
          <a:p>
            <a:endParaRPr dirty="0"/>
          </a:p>
        </p:txBody>
      </p:sp>
      <p:sp>
        <p:nvSpPr>
          <p:cNvPr id="71" name="object 19"/>
          <p:cNvSpPr txBox="1"/>
          <p:nvPr/>
        </p:nvSpPr>
        <p:spPr>
          <a:xfrm>
            <a:off x="1371600" y="2258326"/>
            <a:ext cx="1066800" cy="201978"/>
          </a:xfrm>
          <a:prstGeom prst="rect">
            <a:avLst/>
          </a:prstGeom>
        </p:spPr>
        <p:txBody>
          <a:bodyPr vert="horz" wrap="square" lIns="0" tIns="17145" rIns="0" bIns="0" rtlCol="0">
            <a:spAutoFit/>
          </a:bodyPr>
          <a:lstStyle/>
          <a:p>
            <a:pPr marL="12700">
              <a:lnSpc>
                <a:spcPct val="100000"/>
              </a:lnSpc>
              <a:spcBef>
                <a:spcPts val="135"/>
              </a:spcBef>
            </a:pPr>
            <a:r>
              <a:rPr lang="en-US" sz="1200" b="1" i="1" spc="15" dirty="0" smtClean="0">
                <a:latin typeface="Arial" pitchFamily="34" charset="0"/>
                <a:cs typeface="Arial" pitchFamily="34" charset="0"/>
              </a:rPr>
              <a:t>DELHI / NCR</a:t>
            </a:r>
            <a:endParaRPr sz="1200" b="1" dirty="0">
              <a:latin typeface="Arial" pitchFamily="34" charset="0"/>
              <a:cs typeface="Arial" pitchFamily="34" charset="0"/>
            </a:endParaRPr>
          </a:p>
        </p:txBody>
      </p:sp>
      <p:sp>
        <p:nvSpPr>
          <p:cNvPr id="78" name="Rectangle 77"/>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a:t>
            </a:r>
            <a:endParaRPr lang="en-US" sz="2000" dirty="0">
              <a:solidFill>
                <a:schemeClr val="bg1"/>
              </a:solidFill>
              <a:cs typeface="Calibri"/>
            </a:endParaRPr>
          </a:p>
        </p:txBody>
      </p:sp>
      <p:sp>
        <p:nvSpPr>
          <p:cNvPr id="81" name="Shape 442"/>
          <p:cNvSpPr txBox="1"/>
          <p:nvPr/>
        </p:nvSpPr>
        <p:spPr>
          <a:xfrm>
            <a:off x="1" y="0"/>
            <a:ext cx="3047999"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spc="-90" dirty="0" smtClean="0">
                <a:solidFill>
                  <a:srgbClr val="FFFFFF"/>
                </a:solidFill>
                <a:latin typeface="Arial" pitchFamily="34" charset="0"/>
                <a:cs typeface="Arial" pitchFamily="34" charset="0"/>
              </a:rPr>
              <a:t>We Are Scaling Fast</a:t>
            </a:r>
            <a:endParaRPr lang="en-US" sz="2400" b="1" i="0" u="none" strike="noStrike" cap="none" spc="-90" dirty="0">
              <a:solidFill>
                <a:schemeClr val="bg1"/>
              </a:solidFill>
              <a:latin typeface="Arial" pitchFamily="34" charset="0"/>
              <a:ea typeface="Calibri"/>
              <a:cs typeface="Arial" pitchFamily="34" charset="0"/>
              <a:sym typeface="Calibri"/>
            </a:endParaRPr>
          </a:p>
        </p:txBody>
      </p:sp>
      <p:sp>
        <p:nvSpPr>
          <p:cNvPr id="32" name="Rectangle 3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2" descr="D:\cars24_logo\Primary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9" name="Shape 464"/>
          <p:cNvSpPr txBox="1"/>
          <p:nvPr/>
        </p:nvSpPr>
        <p:spPr>
          <a:xfrm>
            <a:off x="7870778" y="1202308"/>
            <a:ext cx="4397422" cy="4588892"/>
          </a:xfrm>
          <a:prstGeom prst="rect">
            <a:avLst/>
          </a:prstGeom>
          <a:noFill/>
          <a:ln>
            <a:noFill/>
          </a:ln>
        </p:spPr>
        <p:txBody>
          <a:bodyPr wrap="square" lIns="91425" tIns="91425" rIns="91425" bIns="91425" anchor="t" anchorCtr="0">
            <a:noAutofit/>
          </a:bodyPr>
          <a:lstStyle/>
          <a:p>
            <a:pPr marL="228600" lvl="0" rtl="0">
              <a:spcBef>
                <a:spcPts val="0"/>
              </a:spcBef>
            </a:pPr>
            <a:r>
              <a:rPr lang="en-US" sz="2400" b="1" i="1" dirty="0" smtClean="0">
                <a:solidFill>
                  <a:srgbClr val="185889"/>
                </a:solidFill>
                <a:latin typeface="Arial" pitchFamily="34" charset="0"/>
                <a:cs typeface="Arial" pitchFamily="34" charset="0"/>
              </a:rPr>
              <a:t>started in august – </a:t>
            </a:r>
            <a:r>
              <a:rPr lang="en-US" sz="3200" b="1" dirty="0" smtClean="0">
                <a:solidFill>
                  <a:srgbClr val="ED7514"/>
                </a:solidFill>
                <a:latin typeface="Arial" pitchFamily="34" charset="0"/>
                <a:cs typeface="Arial" pitchFamily="34" charset="0"/>
              </a:rPr>
              <a:t>2015</a:t>
            </a:r>
          </a:p>
          <a:p>
            <a:pPr marL="228600" lvl="0" rtl="0">
              <a:spcBef>
                <a:spcPts val="0"/>
              </a:spcBef>
            </a:pPr>
            <a:endParaRPr lang="en-US" sz="3200" b="1" dirty="0">
              <a:solidFill>
                <a:srgbClr val="ED7514"/>
              </a:solidFill>
              <a:latin typeface="Arial" pitchFamily="34" charset="0"/>
              <a:cs typeface="Arial" pitchFamily="34" charset="0"/>
            </a:endParaRPr>
          </a:p>
          <a:p>
            <a:pPr marL="228600" lvl="0"/>
            <a:r>
              <a:rPr lang="en-US" sz="2400" b="1" i="1" dirty="0" smtClean="0">
                <a:solidFill>
                  <a:srgbClr val="185889"/>
                </a:solidFill>
                <a:latin typeface="Arial" pitchFamily="34" charset="0"/>
                <a:cs typeface="Arial" pitchFamily="34" charset="0"/>
              </a:rPr>
              <a:t>2015 </a:t>
            </a:r>
            <a:r>
              <a:rPr lang="en-US" sz="2400" b="1" i="1" dirty="0">
                <a:solidFill>
                  <a:srgbClr val="185889"/>
                </a:solidFill>
                <a:latin typeface="Arial" pitchFamily="34" charset="0"/>
                <a:cs typeface="Arial" pitchFamily="34" charset="0"/>
              </a:rPr>
              <a:t>- </a:t>
            </a:r>
            <a:r>
              <a:rPr lang="en-US" sz="4000" b="1" dirty="0" smtClean="0">
                <a:solidFill>
                  <a:srgbClr val="ED7514"/>
                </a:solidFill>
                <a:latin typeface="Arial" pitchFamily="34" charset="0"/>
                <a:cs typeface="Arial" pitchFamily="34" charset="0"/>
              </a:rPr>
              <a:t>1 City </a:t>
            </a:r>
            <a:r>
              <a:rPr lang="en-US" sz="3200" b="1" dirty="0" smtClean="0">
                <a:solidFill>
                  <a:srgbClr val="185889"/>
                </a:solidFill>
                <a:latin typeface="Arial" pitchFamily="34" charset="0"/>
                <a:cs typeface="Arial" pitchFamily="34" charset="0"/>
              </a:rPr>
              <a:t>&amp;</a:t>
            </a:r>
            <a:endParaRPr lang="en-US" sz="3200" b="1" dirty="0">
              <a:solidFill>
                <a:srgbClr val="185889"/>
              </a:solidFill>
              <a:latin typeface="Arial" pitchFamily="34" charset="0"/>
              <a:cs typeface="Arial" pitchFamily="34" charset="0"/>
            </a:endParaRPr>
          </a:p>
          <a:p>
            <a:pPr marL="228600"/>
            <a:r>
              <a:rPr lang="en-US" sz="3200" b="1" dirty="0" smtClean="0">
                <a:solidFill>
                  <a:srgbClr val="ED7514"/>
                </a:solidFill>
                <a:latin typeface="Arial" pitchFamily="34" charset="0"/>
                <a:cs typeface="Arial" pitchFamily="34" charset="0"/>
              </a:rPr>
              <a:t>         4 people</a:t>
            </a:r>
          </a:p>
          <a:p>
            <a:pPr marL="228600"/>
            <a:endParaRPr lang="en-US" sz="2400" b="1" i="1" dirty="0" smtClean="0">
              <a:solidFill>
                <a:srgbClr val="185889"/>
              </a:solidFill>
              <a:latin typeface="Arial" pitchFamily="34" charset="0"/>
              <a:cs typeface="Arial" pitchFamily="34" charset="0"/>
            </a:endParaRPr>
          </a:p>
          <a:p>
            <a:pPr marL="228600" lvl="0" rtl="0">
              <a:spcBef>
                <a:spcPts val="0"/>
              </a:spcBef>
            </a:pPr>
            <a:r>
              <a:rPr lang="en-US" sz="2400" b="1" i="1" dirty="0" smtClean="0">
                <a:solidFill>
                  <a:srgbClr val="185889"/>
                </a:solidFill>
                <a:latin typeface="Arial" pitchFamily="34" charset="0"/>
                <a:cs typeface="Arial" pitchFamily="34" charset="0"/>
              </a:rPr>
              <a:t>2018 </a:t>
            </a:r>
            <a:r>
              <a:rPr lang="en-US" sz="2400" b="1" i="1" dirty="0" smtClean="0">
                <a:solidFill>
                  <a:srgbClr val="185889"/>
                </a:solidFill>
                <a:latin typeface="Arial" pitchFamily="34" charset="0"/>
                <a:cs typeface="Arial" pitchFamily="34" charset="0"/>
              </a:rPr>
              <a:t>- </a:t>
            </a:r>
            <a:r>
              <a:rPr lang="en-US" sz="3200" b="1" dirty="0" smtClean="0">
                <a:solidFill>
                  <a:srgbClr val="ED7514"/>
                </a:solidFill>
                <a:latin typeface="Arial" pitchFamily="34" charset="0"/>
                <a:cs typeface="Arial" pitchFamily="34" charset="0"/>
              </a:rPr>
              <a:t>10 Cities </a:t>
            </a:r>
            <a:r>
              <a:rPr lang="en-US" sz="2400" b="1" dirty="0" smtClean="0">
                <a:solidFill>
                  <a:srgbClr val="185889"/>
                </a:solidFill>
                <a:latin typeface="Arial" pitchFamily="34" charset="0"/>
                <a:cs typeface="Arial" pitchFamily="34" charset="0"/>
              </a:rPr>
              <a:t>&amp;</a:t>
            </a:r>
            <a:endParaRPr lang="en-US" sz="2400" b="1" dirty="0">
              <a:solidFill>
                <a:srgbClr val="185889"/>
              </a:solidFill>
              <a:latin typeface="Arial" pitchFamily="34" charset="0"/>
              <a:cs typeface="Arial" pitchFamily="34" charset="0"/>
            </a:endParaRPr>
          </a:p>
          <a:p>
            <a:pPr marL="228600" lvl="0">
              <a:spcBef>
                <a:spcPts val="0"/>
              </a:spcBef>
            </a:pPr>
            <a:r>
              <a:rPr lang="en-US" sz="3200" b="1" dirty="0" smtClean="0">
                <a:solidFill>
                  <a:srgbClr val="ED7514"/>
                </a:solidFill>
                <a:latin typeface="Arial" pitchFamily="34" charset="0"/>
                <a:cs typeface="Arial" pitchFamily="34" charset="0"/>
              </a:rPr>
              <a:t>         645+</a:t>
            </a:r>
            <a:r>
              <a:rPr lang="en-US" sz="3200" b="1" dirty="0" smtClean="0">
                <a:latin typeface="Arial" pitchFamily="34" charset="0"/>
                <a:cs typeface="Arial" pitchFamily="34" charset="0"/>
              </a:rPr>
              <a:t> </a:t>
            </a:r>
            <a:r>
              <a:rPr lang="en-US" sz="2400" b="1" i="1" dirty="0" smtClean="0">
                <a:solidFill>
                  <a:srgbClr val="185889"/>
                </a:solidFill>
                <a:latin typeface="Arial" pitchFamily="34" charset="0"/>
                <a:cs typeface="Arial" pitchFamily="34" charset="0"/>
              </a:rPr>
              <a:t>people</a:t>
            </a:r>
          </a:p>
          <a:p>
            <a:pPr marL="228600" lvl="0">
              <a:spcBef>
                <a:spcPts val="0"/>
              </a:spcBef>
            </a:pPr>
            <a:endParaRPr lang="en-US" sz="2400" b="1" i="1" dirty="0">
              <a:solidFill>
                <a:srgbClr val="185889"/>
              </a:solidFill>
              <a:latin typeface="Arial" pitchFamily="34" charset="0"/>
              <a:cs typeface="Arial" pitchFamily="34" charset="0"/>
            </a:endParaRPr>
          </a:p>
          <a:p>
            <a:pPr marL="228600"/>
            <a:r>
              <a:rPr lang="en-US" sz="2400" b="1" i="1" dirty="0">
                <a:solidFill>
                  <a:srgbClr val="185889"/>
                </a:solidFill>
                <a:latin typeface="Arial" pitchFamily="34" charset="0"/>
                <a:cs typeface="Arial" pitchFamily="34" charset="0"/>
              </a:rPr>
              <a:t>ISO 9001 – </a:t>
            </a:r>
            <a:r>
              <a:rPr lang="en-US" sz="3200" b="1" dirty="0">
                <a:solidFill>
                  <a:srgbClr val="ED7514"/>
                </a:solidFill>
                <a:latin typeface="Arial" pitchFamily="34" charset="0"/>
                <a:cs typeface="Arial" pitchFamily="34" charset="0"/>
              </a:rPr>
              <a:t>2015</a:t>
            </a:r>
          </a:p>
          <a:p>
            <a:pPr marL="228600" lvl="0">
              <a:spcBef>
                <a:spcPts val="0"/>
              </a:spcBef>
            </a:pPr>
            <a:endParaRPr lang="en-US" sz="2400" b="1" i="1" dirty="0">
              <a:solidFill>
                <a:srgbClr val="185889"/>
              </a:solidFill>
              <a:latin typeface="Arial" pitchFamily="34" charset="0"/>
              <a:cs typeface="Arial" pitchFamily="34" charset="0"/>
            </a:endParaRPr>
          </a:p>
        </p:txBody>
      </p:sp>
      <p:sp>
        <p:nvSpPr>
          <p:cNvPr id="30" name="Rectangle 29"/>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26648254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635"/>
          <p:cNvPicPr preferRelativeResize="0"/>
          <p:nvPr/>
        </p:nvPicPr>
        <p:blipFill rotWithShape="1">
          <a:blip r:embed="rId2">
            <a:alphaModFix/>
          </a:blip>
          <a:srcRect/>
          <a:stretch/>
        </p:blipFill>
        <p:spPr>
          <a:xfrm>
            <a:off x="1456161" y="1295400"/>
            <a:ext cx="9516639" cy="4927363"/>
          </a:xfrm>
          <a:prstGeom prst="rect">
            <a:avLst/>
          </a:prstGeom>
          <a:noFill/>
          <a:ln>
            <a:noFill/>
          </a:ln>
        </p:spPr>
      </p:pic>
      <p:sp>
        <p:nvSpPr>
          <p:cNvPr id="18" name="Shape 637"/>
          <p:cNvSpPr/>
          <p:nvPr/>
        </p:nvSpPr>
        <p:spPr>
          <a:xfrm>
            <a:off x="914400" y="762000"/>
            <a:ext cx="10972800" cy="48283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hlink"/>
              </a:buClr>
              <a:buFont typeface="Calibri"/>
              <a:buNone/>
            </a:pPr>
            <a:r>
              <a:rPr lang="en-US" dirty="0">
                <a:latin typeface="Arial" pitchFamily="34" charset="0"/>
                <a:cs typeface="Arial" pitchFamily="34" charset="0"/>
              </a:rPr>
              <a:t>How to get this activated, use the below given URL , linked </a:t>
            </a:r>
            <a:r>
              <a:rPr lang="en-US" dirty="0" smtClean="0">
                <a:latin typeface="Arial" pitchFamily="34" charset="0"/>
                <a:cs typeface="Arial" pitchFamily="34" charset="0"/>
              </a:rPr>
              <a:t>to </a:t>
            </a:r>
            <a:r>
              <a:rPr lang="en-US" dirty="0" err="1" smtClean="0">
                <a:latin typeface="Arial" pitchFamily="34" charset="0"/>
                <a:cs typeface="Arial" pitchFamily="34" charset="0"/>
              </a:rPr>
              <a:t>gmail</a:t>
            </a:r>
            <a:r>
              <a:rPr lang="en-US" dirty="0" smtClean="0">
                <a:latin typeface="Arial" pitchFamily="34" charset="0"/>
                <a:cs typeface="Arial" pitchFamily="34" charset="0"/>
              </a:rPr>
              <a:t> account </a:t>
            </a:r>
            <a:r>
              <a:rPr lang="en-US" sz="1800" b="0" i="0" u="sng" strike="noStrike" cap="none" dirty="0" smtClean="0">
                <a:solidFill>
                  <a:schemeClr val="hlink"/>
                </a:solidFill>
                <a:latin typeface="Arial" pitchFamily="34" charset="0"/>
                <a:ea typeface="Calibri"/>
                <a:cs typeface="Arial" pitchFamily="34" charset="0"/>
                <a:sym typeface="Calibri"/>
                <a:hlinkClick r:id="rId3"/>
              </a:rPr>
              <a:t>https</a:t>
            </a:r>
            <a:r>
              <a:rPr lang="en-US" sz="1800" b="0" i="0" u="sng" strike="noStrike" cap="none" dirty="0">
                <a:solidFill>
                  <a:schemeClr val="hlink"/>
                </a:solidFill>
                <a:latin typeface="Arial" pitchFamily="34" charset="0"/>
                <a:ea typeface="Calibri"/>
                <a:cs typeface="Arial" pitchFamily="34" charset="0"/>
                <a:sym typeface="Calibri"/>
                <a:hlinkClick r:id="rId3"/>
              </a:rPr>
              <a:t>://cars24.slack.com</a:t>
            </a:r>
          </a:p>
          <a:p>
            <a:pPr marL="0" marR="0" lvl="0" indent="0" algn="l" rtl="0">
              <a:lnSpc>
                <a:spcPct val="100000"/>
              </a:lnSpc>
              <a:spcBef>
                <a:spcPts val="0"/>
              </a:spcBef>
              <a:spcAft>
                <a:spcPts val="0"/>
              </a:spcAft>
              <a:buClr>
                <a:srgbClr val="000000"/>
              </a:buClr>
              <a:buFont typeface="Arial"/>
              <a:buNone/>
            </a:pPr>
            <a:endParaRPr sz="1800" b="0" i="0" u="none" strike="noStrike" cap="none" dirty="0">
              <a:solidFill>
                <a:schemeClr val="dk1"/>
              </a:solidFill>
              <a:latin typeface="Arial" pitchFamily="34" charset="0"/>
              <a:ea typeface="Calibri"/>
              <a:cs typeface="Arial" pitchFamily="34" charset="0"/>
              <a:sym typeface="Calibri"/>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45264" t="-801" r="3017" b="9225"/>
          <a:stretch/>
        </p:blipFill>
        <p:spPr>
          <a:xfrm rot="19714135">
            <a:off x="11134342" y="895142"/>
            <a:ext cx="385924" cy="499744"/>
          </a:xfrm>
          <a:prstGeom prst="rect">
            <a:avLst/>
          </a:prstGeom>
        </p:spPr>
      </p:pic>
      <p:sp>
        <p:nvSpPr>
          <p:cNvPr id="15" name="Rectangle 14"/>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42</a:t>
            </a:r>
            <a:endParaRPr lang="en-US" sz="2000" dirty="0">
              <a:solidFill>
                <a:schemeClr val="bg1"/>
              </a:solidFill>
              <a:cs typeface="Calibri"/>
            </a:endParaRPr>
          </a:p>
        </p:txBody>
      </p:sp>
      <p:sp>
        <p:nvSpPr>
          <p:cNvPr id="19" name="Rectangle 18"/>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 descr="D:\cars24_logo\Primary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442"/>
          <p:cNvSpPr txBox="1"/>
          <p:nvPr/>
        </p:nvSpPr>
        <p:spPr>
          <a:xfrm>
            <a:off x="152400" y="5850"/>
            <a:ext cx="2514600"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spc="-50" dirty="0" smtClean="0">
                <a:solidFill>
                  <a:schemeClr val="bg1"/>
                </a:solidFill>
                <a:latin typeface="Arial" pitchFamily="34" charset="0"/>
                <a:cs typeface="Arial" pitchFamily="34" charset="0"/>
                <a:sym typeface="Calibri"/>
              </a:rPr>
              <a:t>Slack Portal </a:t>
            </a:r>
            <a:endParaRPr lang="en-US" sz="2400" b="1" i="0" u="none" strike="noStrike" cap="none" spc="-50" dirty="0">
              <a:solidFill>
                <a:schemeClr val="bg1"/>
              </a:solidFill>
              <a:latin typeface="Arial" pitchFamily="34" charset="0"/>
              <a:ea typeface="Calibri"/>
              <a:cs typeface="Arial" pitchFamily="34" charset="0"/>
              <a:sym typeface="Calibri"/>
            </a:endParaRPr>
          </a:p>
        </p:txBody>
      </p:sp>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007835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1447800" y="2597572"/>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981200" y="2761447"/>
            <a:ext cx="4419600" cy="954107"/>
          </a:xfrm>
          <a:prstGeom prst="rect">
            <a:avLst/>
          </a:prstGeom>
        </p:spPr>
        <p:txBody>
          <a:bodyPr wrap="square" anchor="ctr">
            <a:spAutoFit/>
          </a:bodyPr>
          <a:lstStyle/>
          <a:p>
            <a:pPr lvl="0" algn="ctr">
              <a:buClr>
                <a:srgbClr val="FFFFFF"/>
              </a:buClr>
              <a:buSzPct val="25000"/>
            </a:pPr>
            <a:r>
              <a:rPr lang="en-US" sz="2800" b="1" dirty="0">
                <a:solidFill>
                  <a:schemeClr val="bg1"/>
                </a:solidFill>
                <a:latin typeface="Arial" pitchFamily="34" charset="0"/>
                <a:cs typeface="Arial" pitchFamily="34" charset="0"/>
              </a:rPr>
              <a:t>Key Contacts &amp; Referral Scheme </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090043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38183" y="0"/>
            <a:ext cx="3671817"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smtClean="0">
                <a:solidFill>
                  <a:schemeClr val="bg1"/>
                </a:solidFill>
                <a:latin typeface="Arial" pitchFamily="34" charset="0"/>
                <a:cs typeface="Arial" pitchFamily="34" charset="0"/>
                <a:sym typeface="Calibri"/>
              </a:rPr>
              <a:t>Your Key Contact Points</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7" name="TextBox 16"/>
          <p:cNvSpPr txBox="1"/>
          <p:nvPr/>
        </p:nvSpPr>
        <p:spPr>
          <a:xfrm>
            <a:off x="380999" y="1371600"/>
            <a:ext cx="6763999" cy="646331"/>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err="1" smtClean="0">
                <a:solidFill>
                  <a:schemeClr val="dk1"/>
                </a:solidFill>
                <a:latin typeface="Arial" pitchFamily="34" charset="0"/>
                <a:ea typeface="Calibri"/>
                <a:cs typeface="Arial" pitchFamily="34" charset="0"/>
                <a:sym typeface="Calibri"/>
              </a:rPr>
              <a:t>Shivi</a:t>
            </a:r>
            <a:r>
              <a:rPr lang="en-US" dirty="0" smtClean="0">
                <a:solidFill>
                  <a:schemeClr val="dk1"/>
                </a:solidFill>
                <a:latin typeface="Arial" pitchFamily="34" charset="0"/>
                <a:ea typeface="Calibri"/>
                <a:cs typeface="Arial" pitchFamily="34" charset="0"/>
                <a:sym typeface="Calibri"/>
              </a:rPr>
              <a:t> </a:t>
            </a:r>
            <a:r>
              <a:rPr lang="en-US" dirty="0" err="1">
                <a:solidFill>
                  <a:schemeClr val="dk1"/>
                </a:solidFill>
                <a:latin typeface="Arial" pitchFamily="34" charset="0"/>
                <a:ea typeface="Calibri"/>
                <a:cs typeface="Arial" pitchFamily="34" charset="0"/>
                <a:sym typeface="Calibri"/>
              </a:rPr>
              <a:t>Agrawal</a:t>
            </a:r>
            <a:r>
              <a:rPr lang="en-US" dirty="0">
                <a:solidFill>
                  <a:schemeClr val="dk1"/>
                </a:solidFill>
                <a:latin typeface="Arial" pitchFamily="34" charset="0"/>
                <a:ea typeface="Calibri"/>
                <a:cs typeface="Arial" pitchFamily="34" charset="0"/>
                <a:sym typeface="Calibri"/>
              </a:rPr>
              <a:t> - </a:t>
            </a:r>
            <a:r>
              <a:rPr lang="en-US" dirty="0">
                <a:solidFill>
                  <a:srgbClr val="0070C0"/>
                </a:solidFill>
                <a:latin typeface="Arial" pitchFamily="34" charset="0"/>
                <a:ea typeface="Calibri"/>
                <a:cs typeface="Arial" pitchFamily="34" charset="0"/>
                <a:sym typeface="Calibri"/>
              </a:rPr>
              <a:t>shivi.agrawal@cars24.com</a:t>
            </a:r>
          </a:p>
          <a:p>
            <a:pPr marL="285750" lvl="0" indent="-285750">
              <a:buClr>
                <a:schemeClr val="dk1"/>
              </a:buClr>
              <a:buSzPct val="100000"/>
              <a:buFont typeface="Wingdings" pitchFamily="2" charset="2"/>
              <a:buChar char="ü"/>
            </a:pPr>
            <a:r>
              <a:rPr lang="en-US" dirty="0" err="1" smtClean="0">
                <a:solidFill>
                  <a:schemeClr val="dk1"/>
                </a:solidFill>
                <a:latin typeface="Arial" pitchFamily="34" charset="0"/>
                <a:ea typeface="Calibri"/>
                <a:cs typeface="Arial" pitchFamily="34" charset="0"/>
                <a:sym typeface="Calibri"/>
              </a:rPr>
              <a:t>Pronami</a:t>
            </a:r>
            <a:r>
              <a:rPr lang="en-US" dirty="0" smtClean="0">
                <a:solidFill>
                  <a:schemeClr val="dk1"/>
                </a:solidFill>
                <a:latin typeface="Arial" pitchFamily="34" charset="0"/>
                <a:ea typeface="Calibri"/>
                <a:cs typeface="Arial" pitchFamily="34" charset="0"/>
                <a:sym typeface="Calibri"/>
              </a:rPr>
              <a:t> </a:t>
            </a:r>
            <a:r>
              <a:rPr lang="en-US" dirty="0">
                <a:solidFill>
                  <a:schemeClr val="dk1"/>
                </a:solidFill>
                <a:latin typeface="Arial" pitchFamily="34" charset="0"/>
                <a:ea typeface="Calibri"/>
                <a:cs typeface="Arial" pitchFamily="34" charset="0"/>
                <a:sym typeface="Calibri"/>
              </a:rPr>
              <a:t>Borah - </a:t>
            </a:r>
            <a:r>
              <a:rPr lang="en-US" dirty="0">
                <a:solidFill>
                  <a:srgbClr val="0070C0"/>
                </a:solidFill>
                <a:latin typeface="Arial" pitchFamily="34" charset="0"/>
                <a:ea typeface="Calibri"/>
                <a:cs typeface="Arial" pitchFamily="34" charset="0"/>
                <a:sym typeface="Calibri"/>
              </a:rPr>
              <a:t>pronami.borah@cars24.com</a:t>
            </a:r>
          </a:p>
        </p:txBody>
      </p:sp>
      <p:sp>
        <p:nvSpPr>
          <p:cNvPr id="18" name="Rectangle: Rounded Corners 6"/>
          <p:cNvSpPr/>
          <p:nvPr/>
        </p:nvSpPr>
        <p:spPr>
          <a:xfrm>
            <a:off x="338178" y="838200"/>
            <a:ext cx="5757594" cy="498291"/>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a:endParaRPr>
          </a:p>
        </p:txBody>
      </p:sp>
      <p:sp>
        <p:nvSpPr>
          <p:cNvPr id="19" name="TextBox 18"/>
          <p:cNvSpPr txBox="1"/>
          <p:nvPr/>
        </p:nvSpPr>
        <p:spPr>
          <a:xfrm>
            <a:off x="494530" y="887290"/>
            <a:ext cx="6650467" cy="400110"/>
          </a:xfrm>
          <a:prstGeom prst="rect">
            <a:avLst/>
          </a:prstGeom>
          <a:noFill/>
        </p:spPr>
        <p:txBody>
          <a:bodyPr wrap="square" rtlCol="0">
            <a:spAutoFit/>
          </a:bodyPr>
          <a:lstStyle/>
          <a:p>
            <a:pPr lvl="0">
              <a:buClr>
                <a:srgbClr val="E36C09"/>
              </a:buClr>
              <a:buSzPct val="25000"/>
            </a:pPr>
            <a:r>
              <a:rPr lang="en-US" sz="2000" b="1" dirty="0">
                <a:solidFill>
                  <a:schemeClr val="bg1"/>
                </a:solidFill>
                <a:latin typeface="Arial" pitchFamily="34" charset="0"/>
                <a:ea typeface="Calibri"/>
                <a:cs typeface="Arial" pitchFamily="34" charset="0"/>
                <a:sym typeface="Calibri"/>
              </a:rPr>
              <a:t>HUMAN RESOURCES - HRBP is your SPOC</a:t>
            </a:r>
          </a:p>
        </p:txBody>
      </p:sp>
      <p:sp>
        <p:nvSpPr>
          <p:cNvPr id="20" name="TextBox 19"/>
          <p:cNvSpPr txBox="1"/>
          <p:nvPr/>
        </p:nvSpPr>
        <p:spPr>
          <a:xfrm>
            <a:off x="398800" y="2895600"/>
            <a:ext cx="6763999" cy="646331"/>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a:solidFill>
                  <a:schemeClr val="dk1"/>
                </a:solidFill>
                <a:latin typeface="Arial" pitchFamily="34" charset="0"/>
                <a:ea typeface="Calibri"/>
                <a:cs typeface="Arial" pitchFamily="34" charset="0"/>
                <a:sym typeface="Calibri"/>
              </a:rPr>
              <a:t>itsupport@cars24.com</a:t>
            </a:r>
          </a:p>
          <a:p>
            <a:pPr marL="285750" lvl="0" indent="-285750">
              <a:buClr>
                <a:schemeClr val="dk1"/>
              </a:buClr>
              <a:buSzPct val="100000"/>
              <a:buFont typeface="Wingdings" pitchFamily="2" charset="2"/>
              <a:buChar char="ü"/>
            </a:pPr>
            <a:r>
              <a:rPr lang="en-US" dirty="0" err="1">
                <a:solidFill>
                  <a:schemeClr val="dk1"/>
                </a:solidFill>
                <a:latin typeface="Arial" pitchFamily="34" charset="0"/>
                <a:ea typeface="Calibri"/>
                <a:cs typeface="Arial" pitchFamily="34" charset="0"/>
                <a:sym typeface="Calibri"/>
              </a:rPr>
              <a:t>Ravindra</a:t>
            </a:r>
            <a:r>
              <a:rPr lang="en-US" dirty="0">
                <a:solidFill>
                  <a:schemeClr val="dk1"/>
                </a:solidFill>
                <a:latin typeface="Arial" pitchFamily="34" charset="0"/>
                <a:ea typeface="Calibri"/>
                <a:cs typeface="Arial" pitchFamily="34" charset="0"/>
                <a:sym typeface="Calibri"/>
              </a:rPr>
              <a:t> Singh - </a:t>
            </a:r>
            <a:r>
              <a:rPr lang="en-US" dirty="0">
                <a:solidFill>
                  <a:srgbClr val="0070C0"/>
                </a:solidFill>
                <a:latin typeface="Arial" pitchFamily="34" charset="0"/>
                <a:ea typeface="Calibri"/>
                <a:cs typeface="Arial" pitchFamily="34" charset="0"/>
                <a:sym typeface="Calibri"/>
              </a:rPr>
              <a:t>ravindra.singh@cars24.com</a:t>
            </a:r>
          </a:p>
        </p:txBody>
      </p:sp>
      <p:sp>
        <p:nvSpPr>
          <p:cNvPr id="21" name="Rectangle: Rounded Corners 6"/>
          <p:cNvSpPr/>
          <p:nvPr/>
        </p:nvSpPr>
        <p:spPr>
          <a:xfrm>
            <a:off x="355978" y="2362200"/>
            <a:ext cx="8015389" cy="498291"/>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a:endParaRPr>
          </a:p>
        </p:txBody>
      </p:sp>
      <p:sp>
        <p:nvSpPr>
          <p:cNvPr id="22" name="TextBox 21"/>
          <p:cNvSpPr txBox="1"/>
          <p:nvPr/>
        </p:nvSpPr>
        <p:spPr>
          <a:xfrm>
            <a:off x="512331" y="2411290"/>
            <a:ext cx="7869667" cy="400110"/>
          </a:xfrm>
          <a:prstGeom prst="rect">
            <a:avLst/>
          </a:prstGeom>
          <a:noFill/>
        </p:spPr>
        <p:txBody>
          <a:bodyPr wrap="square" rtlCol="0">
            <a:spAutoFit/>
          </a:bodyPr>
          <a:lstStyle/>
          <a:p>
            <a:pPr lvl="0">
              <a:buClr>
                <a:srgbClr val="E36C09"/>
              </a:buClr>
              <a:buSzPct val="25000"/>
            </a:pPr>
            <a:r>
              <a:rPr lang="en-US" sz="2000" b="1" dirty="0">
                <a:solidFill>
                  <a:schemeClr val="bg1"/>
                </a:solidFill>
                <a:latin typeface="Arial" pitchFamily="34" charset="0"/>
                <a:ea typeface="Calibri"/>
                <a:cs typeface="Arial" pitchFamily="34" charset="0"/>
                <a:sym typeface="Calibri"/>
              </a:rPr>
              <a:t>IT - Asset handover and biometric activation and management</a:t>
            </a:r>
          </a:p>
        </p:txBody>
      </p:sp>
      <p:sp>
        <p:nvSpPr>
          <p:cNvPr id="23" name="TextBox 22"/>
          <p:cNvSpPr txBox="1"/>
          <p:nvPr/>
        </p:nvSpPr>
        <p:spPr>
          <a:xfrm>
            <a:off x="409432" y="4431268"/>
            <a:ext cx="6763999" cy="369332"/>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smtClean="0">
                <a:solidFill>
                  <a:schemeClr val="dk1"/>
                </a:solidFill>
                <a:latin typeface="Arial" pitchFamily="34" charset="0"/>
                <a:ea typeface="Calibri"/>
                <a:cs typeface="Arial" pitchFamily="34" charset="0"/>
                <a:sym typeface="Calibri"/>
              </a:rPr>
              <a:t>Imran Khan- </a:t>
            </a:r>
            <a:r>
              <a:rPr lang="en-US" dirty="0" smtClean="0">
                <a:solidFill>
                  <a:srgbClr val="0070C0"/>
                </a:solidFill>
                <a:latin typeface="Arial" pitchFamily="34" charset="0"/>
                <a:ea typeface="Calibri"/>
                <a:cs typeface="Arial" pitchFamily="34" charset="0"/>
                <a:sym typeface="Calibri"/>
              </a:rPr>
              <a:t>imran.khan@cars24.com</a:t>
            </a:r>
            <a:endParaRPr lang="en-US" dirty="0">
              <a:solidFill>
                <a:srgbClr val="0070C0"/>
              </a:solidFill>
              <a:latin typeface="Arial" pitchFamily="34" charset="0"/>
              <a:ea typeface="Calibri"/>
              <a:cs typeface="Arial" pitchFamily="34" charset="0"/>
              <a:sym typeface="Calibri"/>
            </a:endParaRPr>
          </a:p>
        </p:txBody>
      </p:sp>
      <p:sp>
        <p:nvSpPr>
          <p:cNvPr id="24" name="Rectangle: Rounded Corners 6"/>
          <p:cNvSpPr/>
          <p:nvPr/>
        </p:nvSpPr>
        <p:spPr>
          <a:xfrm>
            <a:off x="366610" y="3897868"/>
            <a:ext cx="10351199" cy="498291"/>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a:endParaRPr>
          </a:p>
        </p:txBody>
      </p:sp>
      <p:sp>
        <p:nvSpPr>
          <p:cNvPr id="26" name="TextBox 25"/>
          <p:cNvSpPr txBox="1"/>
          <p:nvPr/>
        </p:nvSpPr>
        <p:spPr>
          <a:xfrm>
            <a:off x="409433" y="5650468"/>
            <a:ext cx="5762768" cy="369332"/>
          </a:xfrm>
          <a:prstGeom prst="rect">
            <a:avLst/>
          </a:prstGeom>
          <a:noFill/>
        </p:spPr>
        <p:txBody>
          <a:bodyPr wrap="square" rtlCol="0">
            <a:spAutoFit/>
          </a:bodyPr>
          <a:lstStyle/>
          <a:p>
            <a:pPr marL="285750" lvl="0" indent="-285750">
              <a:buClr>
                <a:schemeClr val="dk1"/>
              </a:buClr>
              <a:buSzPct val="100000"/>
              <a:buFont typeface="Wingdings" pitchFamily="2" charset="2"/>
              <a:buChar char="ü"/>
            </a:pPr>
            <a:r>
              <a:rPr lang="en-US" dirty="0" err="1">
                <a:solidFill>
                  <a:schemeClr val="dk1"/>
                </a:solidFill>
                <a:latin typeface="Arial" pitchFamily="34" charset="0"/>
                <a:ea typeface="Calibri"/>
                <a:cs typeface="Arial" pitchFamily="34" charset="0"/>
                <a:sym typeface="Calibri"/>
              </a:rPr>
              <a:t>Sandeep</a:t>
            </a:r>
            <a:r>
              <a:rPr lang="en-US" dirty="0">
                <a:solidFill>
                  <a:schemeClr val="dk1"/>
                </a:solidFill>
                <a:latin typeface="Arial" pitchFamily="34" charset="0"/>
                <a:ea typeface="Calibri"/>
                <a:cs typeface="Arial" pitchFamily="34" charset="0"/>
                <a:sym typeface="Calibri"/>
              </a:rPr>
              <a:t> </a:t>
            </a:r>
            <a:r>
              <a:rPr lang="en-US" dirty="0" err="1">
                <a:solidFill>
                  <a:schemeClr val="dk1"/>
                </a:solidFill>
                <a:latin typeface="Arial" pitchFamily="34" charset="0"/>
                <a:ea typeface="Calibri"/>
                <a:cs typeface="Arial" pitchFamily="34" charset="0"/>
                <a:sym typeface="Calibri"/>
              </a:rPr>
              <a:t>Tiwari</a:t>
            </a:r>
            <a:r>
              <a:rPr lang="en-US" dirty="0">
                <a:solidFill>
                  <a:schemeClr val="dk1"/>
                </a:solidFill>
                <a:latin typeface="Arial" pitchFamily="34" charset="0"/>
                <a:ea typeface="Calibri"/>
                <a:cs typeface="Arial" pitchFamily="34" charset="0"/>
                <a:sym typeface="Calibri"/>
              </a:rPr>
              <a:t> - </a:t>
            </a:r>
            <a:r>
              <a:rPr lang="en-US" dirty="0">
                <a:solidFill>
                  <a:srgbClr val="0070C0"/>
                </a:solidFill>
                <a:latin typeface="Arial" pitchFamily="34" charset="0"/>
                <a:ea typeface="Calibri"/>
                <a:cs typeface="Arial" pitchFamily="34" charset="0"/>
                <a:sym typeface="Calibri"/>
              </a:rPr>
              <a:t>payroll.executive@cars24.com</a:t>
            </a:r>
          </a:p>
        </p:txBody>
      </p:sp>
      <p:sp>
        <p:nvSpPr>
          <p:cNvPr id="27" name="Rectangle: Rounded Corners 6"/>
          <p:cNvSpPr/>
          <p:nvPr/>
        </p:nvSpPr>
        <p:spPr>
          <a:xfrm>
            <a:off x="366611" y="5117068"/>
            <a:ext cx="6034190" cy="498291"/>
          </a:xfrm>
          <a:prstGeom prst="roundRect">
            <a:avLst>
              <a:gd name="adj" fmla="val 0"/>
            </a:avLst>
          </a:prstGeom>
          <a:solidFill>
            <a:srgbClr val="ED751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a:endParaRPr>
          </a:p>
        </p:txBody>
      </p:sp>
      <p:sp>
        <p:nvSpPr>
          <p:cNvPr id="28" name="TextBox 27"/>
          <p:cNvSpPr txBox="1"/>
          <p:nvPr/>
        </p:nvSpPr>
        <p:spPr>
          <a:xfrm>
            <a:off x="522964" y="5166158"/>
            <a:ext cx="5877837" cy="400110"/>
          </a:xfrm>
          <a:prstGeom prst="rect">
            <a:avLst/>
          </a:prstGeom>
          <a:noFill/>
        </p:spPr>
        <p:txBody>
          <a:bodyPr wrap="square" rtlCol="0">
            <a:spAutoFit/>
          </a:bodyPr>
          <a:lstStyle/>
          <a:p>
            <a:pPr lvl="0">
              <a:buClr>
                <a:srgbClr val="E36C09"/>
              </a:buClr>
              <a:buSzPct val="25000"/>
            </a:pPr>
            <a:r>
              <a:rPr lang="en-US" sz="2000" b="1" dirty="0">
                <a:solidFill>
                  <a:schemeClr val="bg1"/>
                </a:solidFill>
                <a:latin typeface="Arial" pitchFamily="34" charset="0"/>
                <a:ea typeface="Calibri"/>
                <a:cs typeface="Arial" pitchFamily="34" charset="0"/>
                <a:sym typeface="Calibri"/>
              </a:rPr>
              <a:t>PAYROLL + PF + ESIC + SALARY STRUCTURE</a:t>
            </a:r>
          </a:p>
        </p:txBody>
      </p:sp>
      <p:sp>
        <p:nvSpPr>
          <p:cNvPr id="34" name="TextBox 33"/>
          <p:cNvSpPr txBox="1"/>
          <p:nvPr/>
        </p:nvSpPr>
        <p:spPr>
          <a:xfrm>
            <a:off x="522964" y="3946958"/>
            <a:ext cx="10068836" cy="400110"/>
          </a:xfrm>
          <a:prstGeom prst="rect">
            <a:avLst/>
          </a:prstGeom>
          <a:noFill/>
        </p:spPr>
        <p:txBody>
          <a:bodyPr wrap="square" rtlCol="0">
            <a:spAutoFit/>
          </a:bodyPr>
          <a:lstStyle/>
          <a:p>
            <a:pPr lvl="0">
              <a:buClr>
                <a:srgbClr val="E36C09"/>
              </a:buClr>
              <a:buSzPct val="25000"/>
            </a:pPr>
            <a:r>
              <a:rPr lang="en-US" sz="2000" b="1" dirty="0">
                <a:solidFill>
                  <a:schemeClr val="bg1"/>
                </a:solidFill>
                <a:latin typeface="Arial" pitchFamily="34" charset="0"/>
                <a:ea typeface="Calibri"/>
                <a:cs typeface="Arial" pitchFamily="34" charset="0"/>
                <a:sym typeface="Calibri"/>
              </a:rPr>
              <a:t>ADMIN - Travel </a:t>
            </a:r>
            <a:r>
              <a:rPr lang="en-US" sz="2000" b="1" dirty="0" smtClean="0">
                <a:solidFill>
                  <a:schemeClr val="bg1"/>
                </a:solidFill>
                <a:latin typeface="Arial" pitchFamily="34" charset="0"/>
                <a:ea typeface="Calibri"/>
                <a:cs typeface="Arial" pitchFamily="34" charset="0"/>
                <a:sym typeface="Calibri"/>
              </a:rPr>
              <a:t>desk </a:t>
            </a:r>
            <a:r>
              <a:rPr lang="en-US" sz="2000" b="1" dirty="0">
                <a:solidFill>
                  <a:schemeClr val="bg1"/>
                </a:solidFill>
                <a:latin typeface="Arial" pitchFamily="34" charset="0"/>
                <a:ea typeface="Calibri"/>
                <a:cs typeface="Arial" pitchFamily="34" charset="0"/>
                <a:sym typeface="Calibri"/>
              </a:rPr>
              <a:t>management, parking allotment, and </a:t>
            </a:r>
            <a:r>
              <a:rPr lang="en-US" sz="2000" b="1" dirty="0" smtClean="0">
                <a:solidFill>
                  <a:schemeClr val="bg1"/>
                </a:solidFill>
                <a:latin typeface="Arial" pitchFamily="34" charset="0"/>
                <a:ea typeface="Calibri"/>
                <a:cs typeface="Arial" pitchFamily="34" charset="0"/>
                <a:sym typeface="Calibri"/>
              </a:rPr>
              <a:t>stationery management</a:t>
            </a:r>
            <a:endParaRPr lang="en-US" sz="2000" b="1" dirty="0">
              <a:solidFill>
                <a:schemeClr val="bg1"/>
              </a:solidFill>
              <a:latin typeface="Arial" pitchFamily="34" charset="0"/>
              <a:ea typeface="Calibri"/>
              <a:cs typeface="Arial" pitchFamily="34" charset="0"/>
              <a:sym typeface="Calibri"/>
            </a:endParaRPr>
          </a:p>
        </p:txBody>
      </p:sp>
      <p:sp>
        <p:nvSpPr>
          <p:cNvPr id="35" name="Rectangle 34"/>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44</a:t>
            </a:r>
            <a:endParaRPr lang="en-US" sz="2000" dirty="0">
              <a:solidFill>
                <a:schemeClr val="bg1"/>
              </a:solidFill>
              <a:cs typeface="Calibri"/>
            </a:endParaRPr>
          </a:p>
        </p:txBody>
      </p:sp>
      <p:sp>
        <p:nvSpPr>
          <p:cNvPr id="25" name="Rectangle 24"/>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132662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52401" y="0"/>
            <a:ext cx="3124199"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smtClean="0">
                <a:solidFill>
                  <a:schemeClr val="bg1"/>
                </a:solidFill>
                <a:latin typeface="Arial" pitchFamily="34" charset="0"/>
                <a:cs typeface="Arial" pitchFamily="34" charset="0"/>
                <a:sym typeface="Calibri"/>
              </a:rPr>
              <a:t>Also… Refer &amp; Earn</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3" name="Shape 655"/>
          <p:cNvSpPr/>
          <p:nvPr/>
        </p:nvSpPr>
        <p:spPr>
          <a:xfrm>
            <a:off x="1190175" y="2782800"/>
            <a:ext cx="4677225" cy="1103400"/>
          </a:xfrm>
          <a:prstGeom prst="rect">
            <a:avLst/>
          </a:prstGeom>
          <a:noFill/>
          <a:ln>
            <a:noFill/>
          </a:ln>
        </p:spPr>
        <p:txBody>
          <a:bodyPr wrap="square" lIns="91425" tIns="45700" rIns="91425" bIns="45700" anchor="t" anchorCtr="0">
            <a:noAutofit/>
          </a:bodyPr>
          <a:lstStyle/>
          <a:p>
            <a:pPr marL="0" marR="0" lvl="0" indent="0" algn="just" rtl="0">
              <a:lnSpc>
                <a:spcPct val="100000"/>
              </a:lnSpc>
              <a:spcBef>
                <a:spcPts val="0"/>
              </a:spcBef>
              <a:spcAft>
                <a:spcPts val="0"/>
              </a:spcAft>
              <a:buClr>
                <a:schemeClr val="dk1"/>
              </a:buClr>
              <a:buSzPct val="25000"/>
              <a:buFont typeface="Calibri"/>
              <a:buNone/>
            </a:pPr>
            <a:r>
              <a:rPr lang="en-US" dirty="0" smtClean="0">
                <a:solidFill>
                  <a:schemeClr val="dk1"/>
                </a:solidFill>
                <a:latin typeface="Arial" pitchFamily="34" charset="0"/>
                <a:ea typeface="Calibri"/>
                <a:cs typeface="Arial" pitchFamily="34" charset="0"/>
                <a:sym typeface="Calibri"/>
              </a:rPr>
              <a:t>This policy is </a:t>
            </a:r>
            <a:r>
              <a:rPr lang="en-US" sz="1800" i="0" u="none" strike="noStrike" cap="none" dirty="0" smtClean="0">
                <a:solidFill>
                  <a:schemeClr val="dk1"/>
                </a:solidFill>
                <a:latin typeface="Arial" pitchFamily="34" charset="0"/>
                <a:ea typeface="Calibri"/>
                <a:cs typeface="Arial" pitchFamily="34" charset="0"/>
                <a:sym typeface="Calibri"/>
              </a:rPr>
              <a:t>to </a:t>
            </a:r>
            <a:r>
              <a:rPr lang="en-US" sz="1800" i="0" u="none" strike="noStrike" cap="none" dirty="0">
                <a:solidFill>
                  <a:schemeClr val="dk1"/>
                </a:solidFill>
                <a:latin typeface="Arial" pitchFamily="34" charset="0"/>
                <a:ea typeface="Calibri"/>
                <a:cs typeface="Arial" pitchFamily="34" charset="0"/>
                <a:sym typeface="Calibri"/>
              </a:rPr>
              <a:t>encourage employees to refer</a:t>
            </a:r>
            <a:r>
              <a:rPr lang="en-US" sz="1800" dirty="0">
                <a:solidFill>
                  <a:schemeClr val="dk1"/>
                </a:solidFill>
                <a:latin typeface="Arial" pitchFamily="34" charset="0"/>
                <a:ea typeface="Calibri"/>
                <a:cs typeface="Arial" pitchFamily="34" charset="0"/>
                <a:sym typeface="Calibri"/>
              </a:rPr>
              <a:t> </a:t>
            </a:r>
            <a:r>
              <a:rPr lang="en-US" sz="1800" i="0" u="none" strike="noStrike" cap="none" dirty="0">
                <a:solidFill>
                  <a:schemeClr val="dk1"/>
                </a:solidFill>
                <a:latin typeface="Arial" pitchFamily="34" charset="0"/>
                <a:ea typeface="Calibri"/>
                <a:cs typeface="Arial" pitchFamily="34" charset="0"/>
                <a:sym typeface="Calibri"/>
              </a:rPr>
              <a:t>qualified experienced professionals for open positions in the company</a:t>
            </a:r>
          </a:p>
        </p:txBody>
      </p:sp>
      <p:pic>
        <p:nvPicPr>
          <p:cNvPr id="14" name="Shape 656"/>
          <p:cNvPicPr preferRelativeResize="0"/>
          <p:nvPr/>
        </p:nvPicPr>
        <p:blipFill>
          <a:blip r:embed="rId2">
            <a:alphaModFix/>
          </a:blip>
          <a:stretch>
            <a:fillRect/>
          </a:stretch>
        </p:blipFill>
        <p:spPr>
          <a:xfrm>
            <a:off x="6741229" y="764102"/>
            <a:ext cx="3769822" cy="5331898"/>
          </a:xfrm>
          <a:prstGeom prst="rect">
            <a:avLst/>
          </a:prstGeom>
          <a:noFill/>
          <a:ln>
            <a:noFill/>
          </a:ln>
        </p:spPr>
      </p:pic>
      <p:sp>
        <p:nvSpPr>
          <p:cNvPr id="17" name="Rectangle 16"/>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45</a:t>
            </a:r>
            <a:endParaRPr lang="en-US" sz="2000" dirty="0">
              <a:solidFill>
                <a:schemeClr val="bg1"/>
              </a:solidFill>
              <a:cs typeface="Calibri"/>
            </a:endParaRPr>
          </a:p>
        </p:txBody>
      </p:sp>
      <p:sp>
        <p:nvSpPr>
          <p:cNvPr id="15" name="Rectangle 14"/>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6248476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447800" y="2207449"/>
            <a:ext cx="5486400" cy="2062103"/>
            <a:chOff x="1447800" y="2514600"/>
            <a:chExt cx="5486400" cy="2062103"/>
          </a:xfrm>
        </p:grpSpPr>
        <p:sp>
          <p:nvSpPr>
            <p:cNvPr id="36" name="Rectangle: Rounded Corners 6"/>
            <p:cNvSpPr/>
            <p:nvPr/>
          </p:nvSpPr>
          <p:spPr>
            <a:xfrm>
              <a:off x="1447800" y="2517361"/>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447800" y="2514600"/>
              <a:ext cx="5486400" cy="2062103"/>
            </a:xfrm>
            <a:prstGeom prst="rect">
              <a:avLst/>
            </a:prstGeom>
          </p:spPr>
          <p:txBody>
            <a:bodyPr wrap="square" anchor="ctr">
              <a:spAutoFit/>
            </a:bodyPr>
            <a:lstStyle/>
            <a:p>
              <a:pPr lvl="0" algn="ctr">
                <a:buClr>
                  <a:srgbClr val="FFFFFF"/>
                </a:buClr>
                <a:buSzPct val="25000"/>
              </a:pPr>
              <a:r>
                <a:rPr lang="en-US" sz="2400" dirty="0">
                  <a:solidFill>
                    <a:schemeClr val="bg1"/>
                  </a:solidFill>
                  <a:latin typeface="Roboto"/>
                </a:rPr>
                <a:t>In continuous effort to evolve as </a:t>
              </a:r>
              <a:br>
                <a:rPr lang="en-US" sz="2400" dirty="0">
                  <a:solidFill>
                    <a:schemeClr val="bg1"/>
                  </a:solidFill>
                  <a:latin typeface="Roboto"/>
                </a:rPr>
              </a:br>
              <a:r>
                <a:rPr lang="en-US" sz="2400" dirty="0">
                  <a:solidFill>
                    <a:schemeClr val="bg1"/>
                  </a:solidFill>
                  <a:latin typeface="Roboto"/>
                </a:rPr>
                <a:t>a great work place, we all are equally responsible and therefore this is </a:t>
              </a:r>
              <a:r>
                <a:rPr lang="en-US" sz="2400" dirty="0" smtClean="0">
                  <a:solidFill>
                    <a:schemeClr val="bg1"/>
                  </a:solidFill>
                  <a:latin typeface="Roboto"/>
                </a:rPr>
                <a:t>the</a:t>
              </a:r>
            </a:p>
            <a:p>
              <a:pPr lvl="0" algn="ctr">
                <a:buClr>
                  <a:srgbClr val="FFFFFF"/>
                </a:buClr>
                <a:buSzPct val="25000"/>
              </a:pPr>
              <a:r>
                <a:rPr lang="en-US" sz="2400" dirty="0" smtClean="0">
                  <a:latin typeface="Roboto"/>
                </a:rPr>
                <a:t> </a:t>
              </a:r>
              <a:br>
                <a:rPr lang="en-US" sz="2400" dirty="0" smtClean="0">
                  <a:latin typeface="Roboto"/>
                </a:rPr>
              </a:br>
              <a:r>
                <a:rPr lang="en-US" sz="3200" dirty="0" smtClean="0">
                  <a:solidFill>
                    <a:srgbClr val="185889"/>
                  </a:solidFill>
                  <a:latin typeface="Roboto"/>
                </a:rPr>
                <a:t>Time To Take An Oath</a:t>
              </a:r>
              <a:endParaRPr lang="en-US" sz="2800" b="1" dirty="0">
                <a:solidFill>
                  <a:srgbClr val="185889"/>
                </a:solidFill>
                <a:latin typeface="Roboto"/>
                <a:ea typeface="Calibri"/>
                <a:cs typeface="Calibri"/>
                <a:sym typeface="Calibri"/>
              </a:endParaRPr>
            </a:p>
          </p:txBody>
        </p:sp>
      </p:gr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636764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52402" y="0"/>
            <a:ext cx="4114798"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a:solidFill>
                  <a:schemeClr val="bg1"/>
                </a:solidFill>
                <a:latin typeface="Roboto"/>
              </a:rPr>
              <a:t>Time To Take An Oath</a:t>
            </a:r>
            <a:endParaRPr lang="en-US" sz="2000" b="1" dirty="0">
              <a:solidFill>
                <a:schemeClr val="bg1"/>
              </a:solidFill>
              <a:latin typeface="Roboto"/>
              <a:ea typeface="Calibri"/>
              <a:cs typeface="Calibri"/>
              <a:sym typeface="Calibri"/>
            </a:endParaRPr>
          </a:p>
        </p:txBody>
      </p:sp>
      <p:sp>
        <p:nvSpPr>
          <p:cNvPr id="17" name="Rectangle 16"/>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47</a:t>
            </a:r>
            <a:endParaRPr lang="en-US" sz="2000" dirty="0">
              <a:solidFill>
                <a:schemeClr val="bg1"/>
              </a:solidFill>
              <a:cs typeface="Calibri"/>
            </a:endParaRPr>
          </a:p>
        </p:txBody>
      </p:sp>
      <p:sp>
        <p:nvSpPr>
          <p:cNvPr id="3" name="Rectangle 2"/>
          <p:cNvSpPr/>
          <p:nvPr/>
        </p:nvSpPr>
        <p:spPr>
          <a:xfrm>
            <a:off x="304800" y="990600"/>
            <a:ext cx="8229600" cy="2862322"/>
          </a:xfrm>
          <a:prstGeom prst="rect">
            <a:avLst/>
          </a:prstGeom>
        </p:spPr>
        <p:txBody>
          <a:bodyPr wrap="square">
            <a:spAutoFit/>
          </a:bodyPr>
          <a:lstStyle/>
          <a:p>
            <a:pPr marL="342900" indent="-342900">
              <a:lnSpc>
                <a:spcPct val="150000"/>
              </a:lnSpc>
              <a:buFont typeface="Wingdings" pitchFamily="2" charset="2"/>
              <a:buChar char="ü"/>
            </a:pPr>
            <a:r>
              <a:rPr lang="en-US" sz="2400" dirty="0">
                <a:latin typeface="Arial" pitchFamily="34" charset="0"/>
                <a:cs typeface="Arial" pitchFamily="34" charset="0"/>
              </a:rPr>
              <a:t>I, solemnly take the pledge to uphold the goals, mission, and vision of </a:t>
            </a:r>
            <a:r>
              <a:rPr lang="en-US" sz="2400" b="1" dirty="0">
                <a:solidFill>
                  <a:srgbClr val="185889"/>
                </a:solidFill>
                <a:latin typeface="Arial" pitchFamily="34" charset="0"/>
                <a:cs typeface="Arial" pitchFamily="34" charset="0"/>
              </a:rPr>
              <a:t>Cars</a:t>
            </a:r>
            <a:r>
              <a:rPr lang="en-US" sz="2400" b="1" i="1" dirty="0">
                <a:solidFill>
                  <a:srgbClr val="ED7514"/>
                </a:solidFill>
                <a:latin typeface="Arial" pitchFamily="34" charset="0"/>
                <a:cs typeface="Arial" pitchFamily="34" charset="0"/>
              </a:rPr>
              <a:t>24</a:t>
            </a:r>
            <a:r>
              <a:rPr lang="en-US" sz="2400" dirty="0">
                <a:latin typeface="Arial" pitchFamily="34" charset="0"/>
                <a:cs typeface="Arial" pitchFamily="34" charset="0"/>
              </a:rPr>
              <a:t>. </a:t>
            </a:r>
            <a:endParaRPr lang="en-US" sz="2400" dirty="0" smtClean="0">
              <a:latin typeface="Arial" pitchFamily="34" charset="0"/>
              <a:cs typeface="Arial" pitchFamily="34" charset="0"/>
            </a:endParaRPr>
          </a:p>
          <a:p>
            <a:pPr marL="342900" indent="-342900">
              <a:lnSpc>
                <a:spcPct val="150000"/>
              </a:lnSpc>
              <a:buFont typeface="Wingdings" pitchFamily="2" charset="2"/>
              <a:buChar char="ü"/>
            </a:pPr>
            <a:r>
              <a:rPr lang="en-US" sz="2400" dirty="0" smtClean="0">
                <a:latin typeface="Arial" pitchFamily="34" charset="0"/>
                <a:cs typeface="Arial" pitchFamily="34" charset="0"/>
              </a:rPr>
              <a:t>I</a:t>
            </a:r>
            <a:r>
              <a:rPr lang="en-US" sz="2400" dirty="0">
                <a:latin typeface="Arial" pitchFamily="34" charset="0"/>
                <a:cs typeface="Arial" pitchFamily="34" charset="0"/>
              </a:rPr>
              <a:t>, pledge to perform my duties to best of my capabilities</a:t>
            </a:r>
            <a:r>
              <a:rPr lang="en-US" sz="2400" dirty="0" smtClean="0">
                <a:latin typeface="Arial" pitchFamily="34" charset="0"/>
                <a:cs typeface="Arial" pitchFamily="34" charset="0"/>
              </a:rPr>
              <a:t>.</a:t>
            </a:r>
          </a:p>
          <a:p>
            <a:pPr marL="342900" indent="-342900">
              <a:lnSpc>
                <a:spcPct val="150000"/>
              </a:lnSpc>
              <a:buFont typeface="Wingdings" pitchFamily="2" charset="2"/>
              <a:buChar char="ü"/>
            </a:pPr>
            <a:r>
              <a:rPr lang="en-US" sz="2400" dirty="0" smtClean="0">
                <a:latin typeface="Arial" pitchFamily="34" charset="0"/>
                <a:cs typeface="Arial" pitchFamily="34" charset="0"/>
              </a:rPr>
              <a:t>I</a:t>
            </a:r>
            <a:r>
              <a:rPr lang="en-US" sz="2400" dirty="0">
                <a:latin typeface="Arial" pitchFamily="34" charset="0"/>
                <a:cs typeface="Arial" pitchFamily="34" charset="0"/>
              </a:rPr>
              <a:t>, pledge to follow the code of conduct and will respect everyone at the workplace.</a:t>
            </a:r>
          </a:p>
        </p:txBody>
      </p:sp>
      <p:pic>
        <p:nvPicPr>
          <p:cNvPr id="3074" name="Picture 2" descr="D:\designs\jpg\oath-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1259" y="230940"/>
            <a:ext cx="6627060" cy="66270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 descr="D:\cars24_logo\Primary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8235865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442"/>
          <p:cNvSpPr txBox="1"/>
          <p:nvPr/>
        </p:nvSpPr>
        <p:spPr>
          <a:xfrm>
            <a:off x="152402" y="0"/>
            <a:ext cx="2133598" cy="527550"/>
          </a:xfrm>
          <a:prstGeom prst="rect">
            <a:avLst/>
          </a:prstGeom>
          <a:noFill/>
          <a:ln>
            <a:noFill/>
          </a:ln>
        </p:spPr>
        <p:txBody>
          <a:bodyPr wrap="square" lIns="91425" tIns="45700" rIns="91425" bIns="45700" anchor="ctr" anchorCtr="0">
            <a:noAutofit/>
          </a:bodyPr>
          <a:lstStyle/>
          <a:p>
            <a:pPr lvl="0">
              <a:buClr>
                <a:srgbClr val="FFFFFF"/>
              </a:buClr>
              <a:buSzPct val="25000"/>
            </a:pPr>
            <a:r>
              <a:rPr lang="en-US" sz="2400" dirty="0" smtClean="0">
                <a:solidFill>
                  <a:schemeClr val="bg1"/>
                </a:solidFill>
                <a:latin typeface="Arial" pitchFamily="34" charset="0"/>
                <a:cs typeface="Arial" pitchFamily="34" charset="0"/>
                <a:sym typeface="Calibri"/>
              </a:rPr>
              <a:t>FAQ’s</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17" name="Rectangle 16"/>
          <p:cNvSpPr/>
          <p:nvPr/>
        </p:nvSpPr>
        <p:spPr>
          <a:xfrm>
            <a:off x="11582400" y="71735"/>
            <a:ext cx="480260"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48</a:t>
            </a:r>
            <a:endParaRPr lang="en-US" sz="2000" dirty="0">
              <a:solidFill>
                <a:schemeClr val="bg1"/>
              </a:solidFill>
              <a:cs typeface="Calibri"/>
            </a:endParaRPr>
          </a:p>
        </p:txBody>
      </p:sp>
      <p:sp>
        <p:nvSpPr>
          <p:cNvPr id="15" name="Rectangle 14"/>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4800" y="914400"/>
            <a:ext cx="6934200" cy="1200329"/>
          </a:xfrm>
          <a:prstGeom prst="rect">
            <a:avLst/>
          </a:prstGeom>
        </p:spPr>
        <p:txBody>
          <a:bodyPr wrap="square">
            <a:spAutoFit/>
          </a:bodyPr>
          <a:lstStyle/>
          <a:p>
            <a:pPr marL="457200" indent="-457200">
              <a:buFont typeface="Arial" pitchFamily="34" charset="0"/>
              <a:buChar char="•"/>
            </a:pPr>
            <a:r>
              <a:rPr lang="en-US" sz="2400" dirty="0">
                <a:latin typeface="Arial" pitchFamily="34" charset="0"/>
                <a:cs typeface="Arial" pitchFamily="34" charset="0"/>
              </a:rPr>
              <a:t>G</a:t>
            </a:r>
            <a:r>
              <a:rPr lang="en-US" sz="2400" dirty="0" smtClean="0">
                <a:latin typeface="Arial" pitchFamily="34" charset="0"/>
                <a:cs typeface="Arial" pitchFamily="34" charset="0"/>
              </a:rPr>
              <a:t>roup </a:t>
            </a:r>
            <a:r>
              <a:rPr lang="en-US" sz="2400" dirty="0">
                <a:latin typeface="Arial" pitchFamily="34" charset="0"/>
                <a:cs typeface="Arial" pitchFamily="34" charset="0"/>
              </a:rPr>
              <a:t>Medical Insurance</a:t>
            </a:r>
          </a:p>
          <a:p>
            <a:pPr marL="457200" indent="-457200">
              <a:buFont typeface="Arial" pitchFamily="34" charset="0"/>
              <a:buChar char="•"/>
            </a:pPr>
            <a:r>
              <a:rPr lang="en-US" sz="2400" dirty="0">
                <a:latin typeface="Arial" pitchFamily="34" charset="0"/>
                <a:cs typeface="Arial" pitchFamily="34" charset="0"/>
              </a:rPr>
              <a:t>Employee State Insurance Corporation (ESIC)</a:t>
            </a:r>
          </a:p>
          <a:p>
            <a:pPr marL="457200" indent="-457200">
              <a:buFont typeface="Arial" pitchFamily="34" charset="0"/>
              <a:buChar char="•"/>
            </a:pPr>
            <a:r>
              <a:rPr lang="en-US" sz="2400" dirty="0">
                <a:latin typeface="Arial" pitchFamily="34" charset="0"/>
                <a:cs typeface="Arial" pitchFamily="34" charset="0"/>
              </a:rPr>
              <a:t>Exit </a:t>
            </a:r>
            <a:r>
              <a:rPr lang="en-US" sz="2400" dirty="0" smtClean="0">
                <a:latin typeface="Arial" pitchFamily="34" charset="0"/>
                <a:cs typeface="Arial" pitchFamily="34" charset="0"/>
              </a:rPr>
              <a:t>formalities</a:t>
            </a:r>
            <a:endParaRPr lang="en-US" sz="2400" dirty="0">
              <a:latin typeface="Arial" pitchFamily="34" charset="0"/>
              <a:cs typeface="Arial" pitchFamily="34" charset="0"/>
            </a:endParaRPr>
          </a:p>
        </p:txBody>
      </p:sp>
      <p:sp>
        <p:nvSpPr>
          <p:cNvPr id="13" name="Rectangle 12"/>
          <p:cNvSpPr/>
          <p:nvPr/>
        </p:nvSpPr>
        <p:spPr>
          <a:xfrm>
            <a:off x="457200" y="5334000"/>
            <a:ext cx="11226533" cy="734786"/>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hape 594"/>
          <p:cNvSpPr txBox="1"/>
          <p:nvPr/>
        </p:nvSpPr>
        <p:spPr>
          <a:xfrm>
            <a:off x="533400" y="5486400"/>
            <a:ext cx="11349260" cy="430800"/>
          </a:xfrm>
          <a:prstGeom prst="rect">
            <a:avLst/>
          </a:prstGeom>
          <a:noFill/>
          <a:ln>
            <a:noFill/>
          </a:ln>
        </p:spPr>
        <p:txBody>
          <a:bodyPr wrap="square" lIns="91425" tIns="91425" rIns="91425" bIns="91425" anchor="t" anchorCtr="0">
            <a:noAutofit/>
          </a:bodyPr>
          <a:lstStyle/>
          <a:p>
            <a:r>
              <a:rPr lang="en-US" sz="2000" dirty="0">
                <a:latin typeface="Arial" pitchFamily="34" charset="0"/>
                <a:cs typeface="Arial" pitchFamily="34" charset="0"/>
              </a:rPr>
              <a:t>Let’s go through the </a:t>
            </a:r>
            <a:r>
              <a:rPr lang="en-US" sz="2000" dirty="0" smtClean="0">
                <a:latin typeface="Arial" pitchFamily="34" charset="0"/>
                <a:cs typeface="Arial" pitchFamily="34" charset="0"/>
              </a:rPr>
              <a:t>link </a:t>
            </a:r>
            <a:r>
              <a:rPr lang="en-US" sz="2000" dirty="0">
                <a:latin typeface="Arial" pitchFamily="34" charset="0"/>
                <a:cs typeface="Arial" pitchFamily="34" charset="0"/>
              </a:rPr>
              <a:t>- </a:t>
            </a:r>
            <a:r>
              <a:rPr lang="en-US" dirty="0">
                <a:latin typeface="Arial" pitchFamily="34" charset="0"/>
                <a:cs typeface="Arial" pitchFamily="34" charset="0"/>
                <a:hlinkClick r:id="rId3"/>
              </a:rPr>
              <a:t>https://</a:t>
            </a:r>
            <a:r>
              <a:rPr lang="en-US" dirty="0" smtClean="0">
                <a:latin typeface="Arial" pitchFamily="34" charset="0"/>
                <a:cs typeface="Arial" pitchFamily="34" charset="0"/>
                <a:hlinkClick r:id="rId3"/>
              </a:rPr>
              <a:t>drive.google.com/drive/folders/0B9IyHZjykX-zcDd3ZGpXcjZKWlU</a:t>
            </a:r>
            <a:endParaRPr lang="en-US" dirty="0">
              <a:latin typeface="Arial" pitchFamily="34" charset="0"/>
              <a:cs typeface="Arial" pitchFamily="34" charset="0"/>
            </a:endParaRPr>
          </a:p>
        </p:txBody>
      </p:sp>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45264" t="-801" r="3017" b="9225"/>
          <a:stretch/>
        </p:blipFill>
        <p:spPr>
          <a:xfrm rot="19806365">
            <a:off x="10316940" y="5783271"/>
            <a:ext cx="308194" cy="399090"/>
          </a:xfrm>
          <a:prstGeom prst="rect">
            <a:avLst/>
          </a:prstGeom>
        </p:spPr>
      </p:pic>
      <p:pic>
        <p:nvPicPr>
          <p:cNvPr id="3074" name="Picture 2" descr="D:\designs\jpg\Q &amp; 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1801286"/>
            <a:ext cx="5014912" cy="345651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14018668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0" name="Picture 2" descr="D:\designs\Website Banner_new10.png"/>
          <p:cNvPicPr>
            <a:picLocks noChangeAspect="1" noChangeArrowheads="1"/>
          </p:cNvPicPr>
          <p:nvPr/>
        </p:nvPicPr>
        <p:blipFill rotWithShape="1">
          <a:blip r:embed="rId3">
            <a:extLst>
              <a:ext uri="{28A0092B-C50C-407E-A947-70E740481C1C}">
                <a14:useLocalDpi xmlns:a14="http://schemas.microsoft.com/office/drawing/2010/main" val="0"/>
              </a:ext>
            </a:extLst>
          </a:blip>
          <a:srcRect l="2941" t="3137" r="2945" b="88819"/>
          <a:stretch/>
        </p:blipFill>
        <p:spPr bwMode="auto">
          <a:xfrm>
            <a:off x="0" y="0"/>
            <a:ext cx="12191543" cy="10321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esigns\Website Banner_new10.png"/>
          <p:cNvPicPr>
            <a:picLocks noChangeAspect="1" noChangeArrowheads="1"/>
          </p:cNvPicPr>
          <p:nvPr/>
        </p:nvPicPr>
        <p:blipFill rotWithShape="1">
          <a:blip r:embed="rId4">
            <a:extLst>
              <a:ext uri="{28A0092B-C50C-407E-A947-70E740481C1C}">
                <a14:useLocalDpi xmlns:a14="http://schemas.microsoft.com/office/drawing/2010/main" val="0"/>
              </a:ext>
            </a:extLst>
          </a:blip>
          <a:srcRect r="1837"/>
          <a:stretch/>
        </p:blipFill>
        <p:spPr bwMode="auto">
          <a:xfrm>
            <a:off x="0" y="609600"/>
            <a:ext cx="12192457" cy="609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cars24_logo\3 usp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074" y="5029200"/>
            <a:ext cx="6156326" cy="17452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cars24_logo\logo 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44657" y="6310351"/>
            <a:ext cx="1394203" cy="39524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39799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hape 651"/>
          <p:cNvSpPr/>
          <p:nvPr/>
        </p:nvSpPr>
        <p:spPr>
          <a:xfrm>
            <a:off x="7281" y="0"/>
            <a:ext cx="12192000" cy="6781800"/>
          </a:xfrm>
          <a:prstGeom prst="rect">
            <a:avLst/>
          </a:prstGeom>
          <a:blipFill rotWithShape="1">
            <a:blip r:embed="rId2">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16" name="Shape 652" descr="D:\download images\Core values- 24x24''ctc-02.png"/>
          <p:cNvPicPr preferRelativeResize="0"/>
          <p:nvPr/>
        </p:nvPicPr>
        <p:blipFill rotWithShape="1">
          <a:blip r:embed="rId3">
            <a:alphaModFix/>
          </a:blip>
          <a:srcRect/>
          <a:stretch/>
        </p:blipFill>
        <p:spPr>
          <a:xfrm>
            <a:off x="7086600" y="685800"/>
            <a:ext cx="5071917" cy="5071917"/>
          </a:xfrm>
          <a:prstGeom prst="rect">
            <a:avLst/>
          </a:prstGeom>
          <a:noFill/>
          <a:ln>
            <a:noFill/>
          </a:ln>
        </p:spPr>
      </p:pic>
      <p:sp>
        <p:nvSpPr>
          <p:cNvPr id="17" name="Shape 653"/>
          <p:cNvSpPr/>
          <p:nvPr/>
        </p:nvSpPr>
        <p:spPr>
          <a:xfrm rot="10800000" flipH="1">
            <a:off x="-457" y="6698505"/>
            <a:ext cx="12192600" cy="165000"/>
          </a:xfrm>
          <a:prstGeom prst="rect">
            <a:avLst/>
          </a:prstGeom>
          <a:solidFill>
            <a:srgbClr val="ED751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8" name="Shape 654"/>
          <p:cNvSpPr/>
          <p:nvPr/>
        </p:nvSpPr>
        <p:spPr>
          <a:xfrm rot="10800000" flipH="1">
            <a:off x="-457" y="6753572"/>
            <a:ext cx="12192000" cy="54900"/>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9" name="Shape 655" descr="D:\cars24_logo\Primary logo.png"/>
          <p:cNvPicPr preferRelativeResize="0"/>
          <p:nvPr/>
        </p:nvPicPr>
        <p:blipFill rotWithShape="1">
          <a:blip r:embed="rId4">
            <a:alphaModFix/>
          </a:blip>
          <a:srcRect/>
          <a:stretch/>
        </p:blipFill>
        <p:spPr>
          <a:xfrm>
            <a:off x="10717809" y="6275982"/>
            <a:ext cx="1474525" cy="418012"/>
          </a:xfrm>
          <a:prstGeom prst="rect">
            <a:avLst/>
          </a:prstGeom>
          <a:noFill/>
          <a:ln>
            <a:noFill/>
          </a:ln>
        </p:spPr>
      </p:pic>
      <p:sp>
        <p:nvSpPr>
          <p:cNvPr id="21" name="Shape 657"/>
          <p:cNvSpPr/>
          <p:nvPr/>
        </p:nvSpPr>
        <p:spPr>
          <a:xfrm>
            <a:off x="1588200" y="2306355"/>
            <a:ext cx="4872300" cy="1015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6000">
                <a:solidFill>
                  <a:schemeClr val="dk1"/>
                </a:solidFill>
                <a:latin typeface="Arial"/>
                <a:ea typeface="Arial"/>
                <a:cs typeface="Arial"/>
                <a:sym typeface="Arial"/>
              </a:rPr>
              <a:t>THANK YOU!</a:t>
            </a:r>
          </a:p>
        </p:txBody>
      </p:sp>
      <p:pic>
        <p:nvPicPr>
          <p:cNvPr id="22" name="Shape 658"/>
          <p:cNvPicPr preferRelativeResize="0"/>
          <p:nvPr/>
        </p:nvPicPr>
        <p:blipFill>
          <a:blip r:embed="rId5">
            <a:alphaModFix/>
          </a:blip>
          <a:stretch>
            <a:fillRect/>
          </a:stretch>
        </p:blipFill>
        <p:spPr>
          <a:xfrm>
            <a:off x="3138050" y="3934375"/>
            <a:ext cx="1581150" cy="419100"/>
          </a:xfrm>
          <a:prstGeom prst="rect">
            <a:avLst/>
          </a:prstGeom>
          <a:noFill/>
          <a:ln>
            <a:noFill/>
          </a:ln>
        </p:spPr>
      </p:pic>
      <p:sp>
        <p:nvSpPr>
          <p:cNvPr id="10" name="Rectangle 9"/>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Ver.1-Oct'17</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784492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dirty="0"/>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1447800" y="2597572"/>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144610" y="2761447"/>
            <a:ext cx="8008790" cy="954107"/>
          </a:xfrm>
          <a:prstGeom prst="rect">
            <a:avLst/>
          </a:prstGeom>
        </p:spPr>
        <p:txBody>
          <a:bodyPr wrap="square" anchor="ctr">
            <a:spAutoFit/>
          </a:bodyPr>
          <a:lstStyle/>
          <a:p>
            <a:pPr lvl="0" algn="ctr">
              <a:buClr>
                <a:srgbClr val="FFFFFF"/>
              </a:buClr>
              <a:buSzPct val="25000"/>
            </a:pPr>
            <a:r>
              <a:rPr lang="en-US" sz="2800" b="1" dirty="0" smtClean="0">
                <a:solidFill>
                  <a:schemeClr val="bg1"/>
                </a:solidFill>
                <a:latin typeface="Arial" pitchFamily="34" charset="0"/>
                <a:cs typeface="Arial" pitchFamily="34" charset="0"/>
              </a:rPr>
              <a:t>Our Unique Business Model &amp; </a:t>
            </a:r>
          </a:p>
          <a:p>
            <a:pPr lvl="0" algn="ctr">
              <a:buClr>
                <a:srgbClr val="FFFFFF"/>
              </a:buClr>
              <a:buSzPct val="25000"/>
            </a:pPr>
            <a:r>
              <a:rPr lang="en-US" sz="2800" b="1" dirty="0" smtClean="0">
                <a:solidFill>
                  <a:schemeClr val="bg1"/>
                </a:solidFill>
                <a:latin typeface="Arial" pitchFamily="34" charset="0"/>
                <a:cs typeface="Arial" pitchFamily="34" charset="0"/>
              </a:rPr>
              <a:t>Successful Leadership Team</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569462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442"/>
          <p:cNvSpPr txBox="1"/>
          <p:nvPr/>
        </p:nvSpPr>
        <p:spPr>
          <a:xfrm>
            <a:off x="76201" y="0"/>
            <a:ext cx="5410199"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dirty="0" smtClean="0">
                <a:solidFill>
                  <a:schemeClr val="bg1"/>
                </a:solidFill>
                <a:latin typeface="Arial" pitchFamily="34" charset="0"/>
                <a:cs typeface="Arial" pitchFamily="34" charset="0"/>
              </a:rPr>
              <a:t>What Are </a:t>
            </a:r>
            <a:r>
              <a:rPr lang="en-US" sz="2400" b="1" dirty="0" smtClean="0">
                <a:solidFill>
                  <a:schemeClr val="bg1"/>
                </a:solidFill>
                <a:latin typeface="Arial" pitchFamily="34" charset="0"/>
                <a:ea typeface="Calibri"/>
                <a:cs typeface="Arial" pitchFamily="34" charset="0"/>
                <a:sym typeface="Calibri"/>
              </a:rPr>
              <a:t>Cars24 </a:t>
            </a:r>
            <a:r>
              <a:rPr lang="en-US" sz="2400" dirty="0" smtClean="0">
                <a:solidFill>
                  <a:schemeClr val="bg1"/>
                </a:solidFill>
                <a:latin typeface="Arial" pitchFamily="34" charset="0"/>
                <a:cs typeface="Arial" pitchFamily="34" charset="0"/>
              </a:rPr>
              <a:t>Lines Of Business?</a:t>
            </a:r>
            <a:endParaRPr lang="en-US" sz="2400" b="1" i="0" u="none" strike="noStrike" cap="none" dirty="0">
              <a:solidFill>
                <a:schemeClr val="bg1"/>
              </a:solidFill>
              <a:latin typeface="Arial" pitchFamily="34" charset="0"/>
              <a:ea typeface="Calibri"/>
              <a:cs typeface="Arial" pitchFamily="34" charset="0"/>
              <a:sym typeface="Calibri"/>
            </a:endParaRPr>
          </a:p>
        </p:txBody>
      </p:sp>
      <p:sp>
        <p:nvSpPr>
          <p:cNvPr id="27" name="Rectangle 26"/>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6</a:t>
            </a:r>
            <a:endParaRPr lang="en-US" sz="2000" dirty="0">
              <a:solidFill>
                <a:schemeClr val="bg1"/>
              </a:solidFill>
              <a:cs typeface="Calibri"/>
            </a:endParaRPr>
          </a:p>
        </p:txBody>
      </p:sp>
      <p:sp>
        <p:nvSpPr>
          <p:cNvPr id="19" name="Rectangle 18"/>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D:\download images\tabs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991" y="2643187"/>
            <a:ext cx="9041409" cy="16240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D:\download images\tab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91" y="762000"/>
            <a:ext cx="9041409" cy="16240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D:\download images\tab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991" y="4548187"/>
            <a:ext cx="9041409" cy="1624013"/>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35"/>
          <p:cNvSpPr/>
          <p:nvPr/>
        </p:nvSpPr>
        <p:spPr>
          <a:xfrm>
            <a:off x="1055091" y="1235220"/>
            <a:ext cx="978252" cy="593580"/>
          </a:xfrm>
          <a:custGeom>
            <a:avLst/>
            <a:gdLst>
              <a:gd name="connsiteX0" fmla="*/ 0 w 6529387"/>
              <a:gd name="connsiteY0" fmla="*/ 0 h 593580"/>
              <a:gd name="connsiteX1" fmla="*/ 6529387 w 6529387"/>
              <a:gd name="connsiteY1" fmla="*/ 0 h 593580"/>
              <a:gd name="connsiteX2" fmla="*/ 6529387 w 6529387"/>
              <a:gd name="connsiteY2" fmla="*/ 593580 h 593580"/>
              <a:gd name="connsiteX3" fmla="*/ 0 w 6529387"/>
              <a:gd name="connsiteY3" fmla="*/ 593580 h 593580"/>
              <a:gd name="connsiteX4" fmla="*/ 0 w 6529387"/>
              <a:gd name="connsiteY4" fmla="*/ 0 h 59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87" h="593580">
                <a:moveTo>
                  <a:pt x="0" y="0"/>
                </a:moveTo>
                <a:lnTo>
                  <a:pt x="6529387" y="0"/>
                </a:lnTo>
                <a:lnTo>
                  <a:pt x="6529387" y="593580"/>
                </a:lnTo>
                <a:lnTo>
                  <a:pt x="0" y="59358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kern="1200" dirty="0" smtClean="0">
                <a:solidFill>
                  <a:schemeClr val="tx1"/>
                </a:solidFill>
                <a:latin typeface="Arial" pitchFamily="34" charset="0"/>
                <a:cs typeface="Arial" pitchFamily="34" charset="0"/>
              </a:rPr>
              <a:t>C2B</a:t>
            </a:r>
            <a:endParaRPr lang="en-US" sz="2400" b="1" kern="1200" dirty="0">
              <a:solidFill>
                <a:schemeClr val="tx1"/>
              </a:solidFill>
              <a:latin typeface="Arial" pitchFamily="34" charset="0"/>
              <a:cs typeface="Arial" pitchFamily="34" charset="0"/>
            </a:endParaRPr>
          </a:p>
        </p:txBody>
      </p:sp>
      <p:sp>
        <p:nvSpPr>
          <p:cNvPr id="43" name="Freeform 42"/>
          <p:cNvSpPr/>
          <p:nvPr/>
        </p:nvSpPr>
        <p:spPr>
          <a:xfrm>
            <a:off x="1055091" y="3113706"/>
            <a:ext cx="978252" cy="593580"/>
          </a:xfrm>
          <a:custGeom>
            <a:avLst/>
            <a:gdLst>
              <a:gd name="connsiteX0" fmla="*/ 0 w 6529387"/>
              <a:gd name="connsiteY0" fmla="*/ 0 h 593580"/>
              <a:gd name="connsiteX1" fmla="*/ 6529387 w 6529387"/>
              <a:gd name="connsiteY1" fmla="*/ 0 h 593580"/>
              <a:gd name="connsiteX2" fmla="*/ 6529387 w 6529387"/>
              <a:gd name="connsiteY2" fmla="*/ 593580 h 593580"/>
              <a:gd name="connsiteX3" fmla="*/ 0 w 6529387"/>
              <a:gd name="connsiteY3" fmla="*/ 593580 h 593580"/>
              <a:gd name="connsiteX4" fmla="*/ 0 w 6529387"/>
              <a:gd name="connsiteY4" fmla="*/ 0 h 59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87" h="593580">
                <a:moveTo>
                  <a:pt x="0" y="0"/>
                </a:moveTo>
                <a:lnTo>
                  <a:pt x="6529387" y="0"/>
                </a:lnTo>
                <a:lnTo>
                  <a:pt x="6529387" y="593580"/>
                </a:lnTo>
                <a:lnTo>
                  <a:pt x="0" y="59358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lvl="0" algn="l" defTabSz="1066800">
              <a:lnSpc>
                <a:spcPct val="90000"/>
              </a:lnSpc>
              <a:spcBef>
                <a:spcPct val="0"/>
              </a:spcBef>
              <a:spcAft>
                <a:spcPct val="35000"/>
              </a:spcAft>
            </a:pPr>
            <a:r>
              <a:rPr lang="en-US" sz="2400" b="1" dirty="0">
                <a:solidFill>
                  <a:schemeClr val="tx1"/>
                </a:solidFill>
                <a:latin typeface="Arial" pitchFamily="34" charset="0"/>
                <a:cs typeface="Arial" pitchFamily="34" charset="0"/>
              </a:rPr>
              <a:t>B</a:t>
            </a:r>
            <a:r>
              <a:rPr lang="en-US" sz="2400" b="1" kern="1200" dirty="0" smtClean="0">
                <a:solidFill>
                  <a:schemeClr val="tx1"/>
                </a:solidFill>
                <a:latin typeface="Arial" pitchFamily="34" charset="0"/>
                <a:cs typeface="Arial" pitchFamily="34" charset="0"/>
              </a:rPr>
              <a:t>2B</a:t>
            </a:r>
            <a:endParaRPr lang="en-US" sz="2400" b="1" kern="1200" dirty="0">
              <a:solidFill>
                <a:schemeClr val="tx1"/>
              </a:solidFill>
              <a:latin typeface="Arial" pitchFamily="34" charset="0"/>
              <a:cs typeface="Arial" pitchFamily="34" charset="0"/>
            </a:endParaRPr>
          </a:p>
        </p:txBody>
      </p:sp>
      <p:sp>
        <p:nvSpPr>
          <p:cNvPr id="44" name="Freeform 43"/>
          <p:cNvSpPr/>
          <p:nvPr/>
        </p:nvSpPr>
        <p:spPr>
          <a:xfrm>
            <a:off x="331191" y="4876800"/>
            <a:ext cx="2247900" cy="838200"/>
          </a:xfrm>
          <a:custGeom>
            <a:avLst/>
            <a:gdLst>
              <a:gd name="connsiteX0" fmla="*/ 0 w 6529387"/>
              <a:gd name="connsiteY0" fmla="*/ 0 h 593580"/>
              <a:gd name="connsiteX1" fmla="*/ 6529387 w 6529387"/>
              <a:gd name="connsiteY1" fmla="*/ 0 h 593580"/>
              <a:gd name="connsiteX2" fmla="*/ 6529387 w 6529387"/>
              <a:gd name="connsiteY2" fmla="*/ 593580 h 593580"/>
              <a:gd name="connsiteX3" fmla="*/ 0 w 6529387"/>
              <a:gd name="connsiteY3" fmla="*/ 593580 h 593580"/>
              <a:gd name="connsiteX4" fmla="*/ 0 w 6529387"/>
              <a:gd name="connsiteY4" fmla="*/ 0 h 593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387" h="593580">
                <a:moveTo>
                  <a:pt x="0" y="0"/>
                </a:moveTo>
                <a:lnTo>
                  <a:pt x="6529387" y="0"/>
                </a:lnTo>
                <a:lnTo>
                  <a:pt x="6529387" y="593580"/>
                </a:lnTo>
                <a:lnTo>
                  <a:pt x="0" y="59358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b" anchorCtr="0">
            <a:noAutofit/>
          </a:bodyPr>
          <a:lstStyle/>
          <a:p>
            <a:pPr lvl="0" algn="ctr" defTabSz="1066800">
              <a:lnSpc>
                <a:spcPct val="90000"/>
              </a:lnSpc>
              <a:spcBef>
                <a:spcPct val="0"/>
              </a:spcBef>
              <a:spcAft>
                <a:spcPct val="35000"/>
              </a:spcAft>
            </a:pPr>
            <a:r>
              <a:rPr lang="en-US" b="1" dirty="0" smtClean="0">
                <a:solidFill>
                  <a:schemeClr val="tx1"/>
                </a:solidFill>
                <a:latin typeface="Arial" pitchFamily="34" charset="0"/>
                <a:cs typeface="Arial" pitchFamily="34" charset="0"/>
              </a:rPr>
              <a:t>Dealer</a:t>
            </a:r>
          </a:p>
          <a:p>
            <a:pPr lvl="0" algn="ctr" defTabSz="1066800">
              <a:lnSpc>
                <a:spcPct val="90000"/>
              </a:lnSpc>
              <a:spcBef>
                <a:spcPct val="0"/>
              </a:spcBef>
              <a:spcAft>
                <a:spcPct val="35000"/>
              </a:spcAft>
            </a:pPr>
            <a:r>
              <a:rPr lang="en-US" b="1" dirty="0" smtClean="0">
                <a:solidFill>
                  <a:schemeClr val="tx1"/>
                </a:solidFill>
                <a:latin typeface="Arial" pitchFamily="34" charset="0"/>
                <a:cs typeface="Arial" pitchFamily="34" charset="0"/>
              </a:rPr>
              <a:t>Financing</a:t>
            </a:r>
            <a:endParaRPr lang="en-US" b="1" dirty="0">
              <a:solidFill>
                <a:schemeClr val="tx1"/>
              </a:solidFill>
              <a:latin typeface="Arial" pitchFamily="34" charset="0"/>
              <a:cs typeface="Arial" pitchFamily="34" charset="0"/>
            </a:endParaRPr>
          </a:p>
        </p:txBody>
      </p:sp>
      <p:sp>
        <p:nvSpPr>
          <p:cNvPr id="45" name="Rectangle 44"/>
          <p:cNvSpPr/>
          <p:nvPr/>
        </p:nvSpPr>
        <p:spPr>
          <a:xfrm>
            <a:off x="2502891" y="1447800"/>
            <a:ext cx="5981700" cy="590931"/>
          </a:xfrm>
          <a:prstGeom prst="rect">
            <a:avLst/>
          </a:prstGeom>
        </p:spPr>
        <p:txBody>
          <a:bodyPr wrap="square">
            <a:spAutoFit/>
          </a:bodyPr>
          <a:lstStyle/>
          <a:p>
            <a:pPr lvl="0" defTabSz="844550">
              <a:lnSpc>
                <a:spcPct val="90000"/>
              </a:lnSpc>
              <a:spcBef>
                <a:spcPct val="0"/>
              </a:spcBef>
              <a:spcAft>
                <a:spcPct val="35000"/>
              </a:spcAft>
            </a:pPr>
            <a:r>
              <a:rPr lang="en-US" dirty="0">
                <a:solidFill>
                  <a:schemeClr val="bg1"/>
                </a:solidFill>
                <a:latin typeface="Arial" pitchFamily="34" charset="0"/>
                <a:cs typeface="Arial" pitchFamily="34" charset="0"/>
              </a:rPr>
              <a:t>We buy cars and offer best price with a hassle free process</a:t>
            </a:r>
          </a:p>
        </p:txBody>
      </p:sp>
      <p:sp>
        <p:nvSpPr>
          <p:cNvPr id="46" name="Rectangle 45"/>
          <p:cNvSpPr/>
          <p:nvPr/>
        </p:nvSpPr>
        <p:spPr>
          <a:xfrm>
            <a:off x="2350491" y="3198370"/>
            <a:ext cx="6362700" cy="840230"/>
          </a:xfrm>
          <a:prstGeom prst="rect">
            <a:avLst/>
          </a:prstGeom>
        </p:spPr>
        <p:txBody>
          <a:bodyPr wrap="square">
            <a:spAutoFit/>
          </a:bodyPr>
          <a:lstStyle/>
          <a:p>
            <a:pPr lvl="0" defTabSz="844550">
              <a:lnSpc>
                <a:spcPct val="90000"/>
              </a:lnSpc>
              <a:spcBef>
                <a:spcPct val="0"/>
              </a:spcBef>
              <a:spcAft>
                <a:spcPct val="35000"/>
              </a:spcAft>
            </a:pPr>
            <a:r>
              <a:rPr lang="en-US" dirty="0">
                <a:solidFill>
                  <a:schemeClr val="bg1"/>
                </a:solidFill>
                <a:latin typeface="Arial" pitchFamily="34" charset="0"/>
                <a:cs typeface="Arial" pitchFamily="34" charset="0"/>
              </a:rPr>
              <a:t>Same used car dealers, who buy cars from us via C2B, we also help them sell the cars to other used car dealers, so that they can get rid of any excess inventory</a:t>
            </a:r>
          </a:p>
        </p:txBody>
      </p:sp>
      <p:sp>
        <p:nvSpPr>
          <p:cNvPr id="47" name="Rectangle 46"/>
          <p:cNvSpPr/>
          <p:nvPr/>
        </p:nvSpPr>
        <p:spPr>
          <a:xfrm>
            <a:off x="2502891" y="5200269"/>
            <a:ext cx="5981700" cy="590931"/>
          </a:xfrm>
          <a:prstGeom prst="rect">
            <a:avLst/>
          </a:prstGeom>
        </p:spPr>
        <p:txBody>
          <a:bodyPr wrap="square">
            <a:spAutoFit/>
          </a:bodyPr>
          <a:lstStyle/>
          <a:p>
            <a:pPr lvl="0" defTabSz="844550">
              <a:lnSpc>
                <a:spcPct val="90000"/>
              </a:lnSpc>
              <a:spcBef>
                <a:spcPct val="0"/>
              </a:spcBef>
              <a:spcAft>
                <a:spcPct val="35000"/>
              </a:spcAft>
            </a:pPr>
            <a:r>
              <a:rPr lang="en-US" dirty="0">
                <a:solidFill>
                  <a:schemeClr val="bg1"/>
                </a:solidFill>
                <a:latin typeface="Arial" pitchFamily="34" charset="0"/>
                <a:cs typeface="Arial" pitchFamily="34" charset="0"/>
              </a:rPr>
              <a:t>We provide dealers working capital for buying more cars (to grow their business)</a:t>
            </a:r>
          </a:p>
        </p:txBody>
      </p:sp>
      <p:sp>
        <p:nvSpPr>
          <p:cNvPr id="18" name="Rectangle 17"/>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4120940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442"/>
          <p:cNvSpPr txBox="1"/>
          <p:nvPr/>
        </p:nvSpPr>
        <p:spPr>
          <a:xfrm>
            <a:off x="-266700" y="0"/>
            <a:ext cx="94107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spc="-100" dirty="0" smtClean="0">
                <a:solidFill>
                  <a:schemeClr val="bg1"/>
                </a:solidFill>
                <a:latin typeface="Arial" pitchFamily="34" charset="0"/>
                <a:cs typeface="Arial" pitchFamily="34" charset="0"/>
                <a:sym typeface="Calibri"/>
              </a:rPr>
              <a:t>We  Are Flat &amp;  Accessible. Reach Out To The Leaders For Anything</a:t>
            </a:r>
            <a:endParaRPr lang="en-US" sz="2400" b="1" i="0" u="none" strike="noStrike" cap="none" spc="-100" dirty="0">
              <a:solidFill>
                <a:schemeClr val="bg1"/>
              </a:solidFill>
              <a:latin typeface="Arial" pitchFamily="34" charset="0"/>
              <a:ea typeface="Calibri"/>
              <a:cs typeface="Arial" pitchFamily="34" charset="0"/>
              <a:sym typeface="Calibri"/>
            </a:endParaRPr>
          </a:p>
        </p:txBody>
      </p:sp>
      <p:sp>
        <p:nvSpPr>
          <p:cNvPr id="17" name="Rectangle 16"/>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a:solidFill>
                  <a:schemeClr val="bg1"/>
                </a:solidFill>
                <a:cs typeface="Calibri"/>
              </a:rPr>
              <a:t>7</a:t>
            </a:r>
            <a:endParaRPr lang="en-US" sz="2000" dirty="0">
              <a:solidFill>
                <a:schemeClr val="bg1"/>
              </a:solidFill>
              <a:cs typeface="Calibri"/>
            </a:endParaRPr>
          </a:p>
        </p:txBody>
      </p:sp>
      <p:sp>
        <p:nvSpPr>
          <p:cNvPr id="8" name="Rectangle 7"/>
          <p:cNvSpPr/>
          <p:nvPr/>
        </p:nvSpPr>
        <p:spPr>
          <a:xfrm>
            <a:off x="457200" y="1224455"/>
            <a:ext cx="1981200" cy="3092060"/>
          </a:xfrm>
          <a:prstGeom prst="rect">
            <a:avLst/>
          </a:prstGeom>
          <a:solidFill>
            <a:srgbClr val="ED7514"/>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35" name="Shape 512" descr="C:\Users\Manuj Mohla\Downloads\DSC_1824.JPG"/>
          <p:cNvPicPr preferRelativeResize="0"/>
          <p:nvPr/>
        </p:nvPicPr>
        <p:blipFill rotWithShape="1">
          <a:blip r:embed="rId2">
            <a:alphaModFix/>
          </a:blip>
          <a:srcRect/>
          <a:stretch/>
        </p:blipFill>
        <p:spPr>
          <a:xfrm>
            <a:off x="589454" y="1362913"/>
            <a:ext cx="1716693" cy="2085283"/>
          </a:xfrm>
          <a:prstGeom prst="rect">
            <a:avLst/>
          </a:prstGeom>
          <a:noFill/>
          <a:ln>
            <a:noFill/>
          </a:ln>
        </p:spPr>
      </p:pic>
      <p:sp>
        <p:nvSpPr>
          <p:cNvPr id="9" name="Rectangle 8"/>
          <p:cNvSpPr/>
          <p:nvPr/>
        </p:nvSpPr>
        <p:spPr>
          <a:xfrm>
            <a:off x="589453" y="3581400"/>
            <a:ext cx="1716694" cy="523220"/>
          </a:xfrm>
          <a:prstGeom prst="rect">
            <a:avLst/>
          </a:prstGeom>
        </p:spPr>
        <p:txBody>
          <a:bodyPr wrap="square">
            <a:spAutoFit/>
          </a:bodyPr>
          <a:lstStyle/>
          <a:p>
            <a:pPr lvl="0" algn="ctr">
              <a:buClr>
                <a:srgbClr val="FFFFFF"/>
              </a:buClr>
              <a:buSzPct val="25000"/>
            </a:pPr>
            <a:r>
              <a:rPr lang="en-US" sz="1400" dirty="0" err="1">
                <a:solidFill>
                  <a:schemeClr val="bg1"/>
                </a:solidFill>
                <a:latin typeface="Arial" pitchFamily="34" charset="0"/>
                <a:ea typeface="Calibri"/>
                <a:cs typeface="Arial" pitchFamily="34" charset="0"/>
                <a:sym typeface="Calibri"/>
              </a:rPr>
              <a:t>Vikram</a:t>
            </a:r>
            <a:r>
              <a:rPr lang="en-US" sz="1400" dirty="0">
                <a:solidFill>
                  <a:schemeClr val="bg1"/>
                </a:solidFill>
                <a:latin typeface="Arial" pitchFamily="34" charset="0"/>
                <a:ea typeface="Calibri"/>
                <a:cs typeface="Arial" pitchFamily="34" charset="0"/>
                <a:sym typeface="Calibri"/>
              </a:rPr>
              <a:t> Chopra</a:t>
            </a:r>
          </a:p>
          <a:p>
            <a:pPr lvl="0" algn="ctr">
              <a:buClr>
                <a:srgbClr val="FFFFFF"/>
              </a:buClr>
              <a:buSzPct val="25000"/>
            </a:pPr>
            <a:r>
              <a:rPr lang="en-US" sz="1400" dirty="0">
                <a:solidFill>
                  <a:schemeClr val="bg1"/>
                </a:solidFill>
                <a:latin typeface="Arial" pitchFamily="34" charset="0"/>
                <a:ea typeface="Calibri"/>
                <a:cs typeface="Arial" pitchFamily="34" charset="0"/>
                <a:sym typeface="Calibri"/>
              </a:rPr>
              <a:t>Co-founder &amp; CEO</a:t>
            </a:r>
          </a:p>
        </p:txBody>
      </p:sp>
      <p:sp>
        <p:nvSpPr>
          <p:cNvPr id="36" name="Shape 491"/>
          <p:cNvSpPr txBox="1"/>
          <p:nvPr/>
        </p:nvSpPr>
        <p:spPr>
          <a:xfrm>
            <a:off x="457200" y="4626570"/>
            <a:ext cx="2417602" cy="859830"/>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Clr>
                <a:srgbClr val="0F243E"/>
              </a:buClr>
              <a:buSzPct val="25000"/>
              <a:buFont typeface="Calibri"/>
              <a:buNone/>
            </a:pPr>
            <a:r>
              <a:rPr lang="en-US" sz="1100" b="1" i="1" dirty="0">
                <a:latin typeface="Arial" pitchFamily="34" charset="0"/>
                <a:ea typeface="Calibri"/>
                <a:cs typeface="Arial" pitchFamily="34" charset="0"/>
                <a:sym typeface="Calibri"/>
              </a:rPr>
              <a:t>IIT Bombay &amp; Wharton </a:t>
            </a:r>
          </a:p>
          <a:p>
            <a:pPr marL="0" marR="0" lvl="0" indent="0" rtl="0">
              <a:spcBef>
                <a:spcPts val="0"/>
              </a:spcBef>
              <a:spcAft>
                <a:spcPts val="0"/>
              </a:spcAft>
              <a:buClr>
                <a:srgbClr val="0F243E"/>
              </a:buClr>
              <a:buSzPct val="25000"/>
              <a:buFont typeface="Calibri"/>
              <a:buNone/>
            </a:pPr>
            <a:r>
              <a:rPr lang="en-US" sz="1100" b="1" i="1" dirty="0">
                <a:latin typeface="Arial" pitchFamily="34" charset="0"/>
                <a:ea typeface="Calibri"/>
                <a:cs typeface="Arial" pitchFamily="34" charset="0"/>
                <a:sym typeface="Calibri"/>
              </a:rPr>
              <a:t>F</a:t>
            </a:r>
            <a:r>
              <a:rPr lang="en-US" sz="1100" b="1" i="1" u="none" strike="noStrike" cap="none" dirty="0">
                <a:latin typeface="Arial" pitchFamily="34" charset="0"/>
                <a:ea typeface="Calibri"/>
                <a:cs typeface="Arial" pitchFamily="34" charset="0"/>
                <a:sym typeface="Calibri"/>
              </a:rPr>
              <a:t>ounder &amp; MD -  FabFurnish.com</a:t>
            </a:r>
          </a:p>
          <a:p>
            <a:pPr marL="0" marR="0" lvl="0" indent="0" rtl="0">
              <a:spcBef>
                <a:spcPts val="0"/>
              </a:spcBef>
              <a:spcAft>
                <a:spcPts val="0"/>
              </a:spcAft>
              <a:buClr>
                <a:srgbClr val="0F243E"/>
              </a:buClr>
              <a:buSzPct val="25000"/>
              <a:buFont typeface="Calibri"/>
              <a:buNone/>
            </a:pPr>
            <a:r>
              <a:rPr lang="en-US" sz="1100" b="1" i="1" dirty="0">
                <a:latin typeface="Arial" pitchFamily="34" charset="0"/>
                <a:ea typeface="Calibri"/>
                <a:cs typeface="Arial" pitchFamily="34" charset="0"/>
                <a:sym typeface="Calibri"/>
              </a:rPr>
              <a:t>I</a:t>
            </a:r>
            <a:r>
              <a:rPr lang="en-US" sz="1100" b="1" i="1" u="none" strike="noStrike" cap="none" dirty="0">
                <a:latin typeface="Arial" pitchFamily="34" charset="0"/>
                <a:ea typeface="Calibri"/>
                <a:cs typeface="Arial" pitchFamily="34" charset="0"/>
                <a:sym typeface="Calibri"/>
              </a:rPr>
              <a:t>nvestor </a:t>
            </a:r>
            <a:r>
              <a:rPr lang="en-US" sz="1100" b="1" i="1" dirty="0">
                <a:latin typeface="Arial" pitchFamily="34" charset="0"/>
                <a:ea typeface="Calibri"/>
                <a:cs typeface="Arial" pitchFamily="34" charset="0"/>
                <a:sym typeface="Calibri"/>
              </a:rPr>
              <a:t>- </a:t>
            </a:r>
            <a:r>
              <a:rPr lang="en-US" sz="1100" b="1" i="1" u="none" strike="noStrike" cap="none" dirty="0">
                <a:latin typeface="Arial" pitchFamily="34" charset="0"/>
                <a:ea typeface="Calibri"/>
                <a:cs typeface="Arial" pitchFamily="34" charset="0"/>
                <a:sym typeface="Calibri"/>
              </a:rPr>
              <a:t>Sequoia Capital </a:t>
            </a:r>
          </a:p>
          <a:p>
            <a:pPr marL="0" marR="0" lvl="0" indent="0" rtl="0">
              <a:spcBef>
                <a:spcPts val="0"/>
              </a:spcBef>
              <a:spcAft>
                <a:spcPts val="0"/>
              </a:spcAft>
              <a:buClr>
                <a:srgbClr val="0F243E"/>
              </a:buClr>
              <a:buSzPct val="25000"/>
              <a:buFont typeface="Calibri"/>
              <a:buNone/>
            </a:pPr>
            <a:r>
              <a:rPr lang="en-US" sz="1100" b="1" i="1" u="none" strike="noStrike" cap="none" dirty="0">
                <a:latin typeface="Arial" pitchFamily="34" charset="0"/>
                <a:ea typeface="Calibri"/>
                <a:cs typeface="Arial" pitchFamily="34" charset="0"/>
                <a:sym typeface="Calibri"/>
              </a:rPr>
              <a:t>Consultant </a:t>
            </a:r>
            <a:r>
              <a:rPr lang="en-US" sz="1100" b="1" i="1" dirty="0">
                <a:latin typeface="Arial" pitchFamily="34" charset="0"/>
                <a:ea typeface="Calibri"/>
                <a:cs typeface="Arial" pitchFamily="34" charset="0"/>
                <a:sym typeface="Calibri"/>
              </a:rPr>
              <a:t>- </a:t>
            </a:r>
            <a:r>
              <a:rPr lang="en-US" sz="1100" b="1" i="1" u="none" strike="noStrike" cap="none" dirty="0">
                <a:latin typeface="Arial" pitchFamily="34" charset="0"/>
                <a:ea typeface="Calibri"/>
                <a:cs typeface="Arial" pitchFamily="34" charset="0"/>
                <a:sym typeface="Calibri"/>
              </a:rPr>
              <a:t>McKinsey</a:t>
            </a:r>
          </a:p>
        </p:txBody>
      </p:sp>
      <p:sp>
        <p:nvSpPr>
          <p:cNvPr id="45" name="Rectangle 44"/>
          <p:cNvSpPr/>
          <p:nvPr/>
        </p:nvSpPr>
        <p:spPr>
          <a:xfrm>
            <a:off x="9488949" y="1219200"/>
            <a:ext cx="1981200" cy="3092060"/>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9488948" y="3581400"/>
            <a:ext cx="1981202" cy="738664"/>
          </a:xfrm>
          <a:prstGeom prst="rect">
            <a:avLst/>
          </a:prstGeom>
        </p:spPr>
        <p:txBody>
          <a:bodyPr wrap="square">
            <a:spAutoFit/>
          </a:bodyPr>
          <a:lstStyle/>
          <a:p>
            <a:pPr lvl="0" algn="ctr">
              <a:buClr>
                <a:srgbClr val="FFFFFF"/>
              </a:buClr>
              <a:buSzPct val="25000"/>
            </a:pPr>
            <a:r>
              <a:rPr lang="en-US" sz="1400" dirty="0" err="1">
                <a:solidFill>
                  <a:srgbClr val="FFFFFF"/>
                </a:solidFill>
                <a:latin typeface="Arial" pitchFamily="34" charset="0"/>
                <a:ea typeface="Calibri"/>
                <a:cs typeface="Arial" pitchFamily="34" charset="0"/>
                <a:sym typeface="Calibri"/>
              </a:rPr>
              <a:t>Gajendra</a:t>
            </a:r>
            <a:r>
              <a:rPr lang="en-US" sz="1400" dirty="0">
                <a:solidFill>
                  <a:srgbClr val="FFFFFF"/>
                </a:solidFill>
                <a:latin typeface="Arial" pitchFamily="34" charset="0"/>
                <a:ea typeface="Calibri"/>
                <a:cs typeface="Arial" pitchFamily="34" charset="0"/>
                <a:sym typeface="Calibri"/>
              </a:rPr>
              <a:t> </a:t>
            </a:r>
            <a:r>
              <a:rPr lang="en-US" sz="1400" dirty="0" err="1">
                <a:solidFill>
                  <a:srgbClr val="FFFFFF"/>
                </a:solidFill>
                <a:latin typeface="Arial" pitchFamily="34" charset="0"/>
                <a:ea typeface="Calibri"/>
                <a:cs typeface="Arial" pitchFamily="34" charset="0"/>
                <a:sym typeface="Calibri"/>
              </a:rPr>
              <a:t>Jangid</a:t>
            </a:r>
            <a:endParaRPr lang="en-US" sz="1400" dirty="0">
              <a:solidFill>
                <a:srgbClr val="FFFFFF"/>
              </a:solidFill>
              <a:latin typeface="Arial" pitchFamily="34" charset="0"/>
              <a:ea typeface="Calibri"/>
              <a:cs typeface="Arial" pitchFamily="34" charset="0"/>
              <a:sym typeface="Calibri"/>
            </a:endParaRPr>
          </a:p>
          <a:p>
            <a:pPr lvl="0" algn="ctr">
              <a:buClr>
                <a:srgbClr val="FFFFFF"/>
              </a:buClr>
              <a:buSzPct val="25000"/>
            </a:pPr>
            <a:r>
              <a:rPr lang="en-US" sz="1400" dirty="0">
                <a:solidFill>
                  <a:srgbClr val="FFFFFF"/>
                </a:solidFill>
                <a:latin typeface="Arial" pitchFamily="34" charset="0"/>
                <a:ea typeface="Calibri"/>
                <a:cs typeface="Arial" pitchFamily="34" charset="0"/>
                <a:sym typeface="Calibri"/>
              </a:rPr>
              <a:t>VP - Dealer Management</a:t>
            </a:r>
          </a:p>
        </p:txBody>
      </p:sp>
      <p:sp>
        <p:nvSpPr>
          <p:cNvPr id="48" name="Shape 491"/>
          <p:cNvSpPr txBox="1"/>
          <p:nvPr/>
        </p:nvSpPr>
        <p:spPr>
          <a:xfrm>
            <a:off x="9488948" y="4626570"/>
            <a:ext cx="2703051" cy="859830"/>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IIT Bombay</a:t>
            </a:r>
          </a:p>
          <a:p>
            <a:pPr lvl="0">
              <a:buClr>
                <a:srgbClr val="0F243E"/>
              </a:buClr>
              <a:buSzPct val="25000"/>
            </a:pPr>
            <a:r>
              <a:rPr lang="en-US" sz="1100" b="1" i="1" dirty="0">
                <a:latin typeface="Arial" pitchFamily="34" charset="0"/>
                <a:ea typeface="Calibri"/>
                <a:cs typeface="Arial" pitchFamily="34" charset="0"/>
                <a:sym typeface="Calibri"/>
              </a:rPr>
              <a:t>Business Unit Head - Schlumberger</a:t>
            </a:r>
          </a:p>
          <a:p>
            <a:pPr lvl="0">
              <a:buClr>
                <a:srgbClr val="0F243E"/>
              </a:buClr>
              <a:buSzPct val="25000"/>
            </a:pPr>
            <a:r>
              <a:rPr lang="en-US" sz="1100" b="1" i="1" dirty="0">
                <a:latin typeface="Arial" pitchFamily="34" charset="0"/>
                <a:ea typeface="Calibri"/>
                <a:cs typeface="Arial" pitchFamily="34" charset="0"/>
                <a:sym typeface="Calibri"/>
              </a:rPr>
              <a:t>Investor in </a:t>
            </a:r>
            <a:r>
              <a:rPr lang="en-US" sz="1100" b="1" i="1" dirty="0" smtClean="0">
                <a:latin typeface="Arial" pitchFamily="34" charset="0"/>
                <a:ea typeface="Calibri"/>
                <a:cs typeface="Arial" pitchFamily="34" charset="0"/>
                <a:sym typeface="Calibri"/>
              </a:rPr>
              <a:t>startups</a:t>
            </a:r>
          </a:p>
          <a:p>
            <a:pPr lvl="0">
              <a:buClr>
                <a:srgbClr val="0F243E"/>
              </a:buClr>
              <a:buSzPct val="25000"/>
            </a:pPr>
            <a:r>
              <a:rPr lang="en-US" sz="1100" b="1" i="1" dirty="0" smtClean="0">
                <a:latin typeface="Arial" pitchFamily="34" charset="0"/>
                <a:ea typeface="Calibri"/>
                <a:cs typeface="Arial" pitchFamily="34" charset="0"/>
                <a:sym typeface="Calibri"/>
              </a:rPr>
              <a:t>(e.g</a:t>
            </a:r>
            <a:r>
              <a:rPr lang="en-US" sz="1100" b="1" i="1" dirty="0">
                <a:latin typeface="Arial" pitchFamily="34" charset="0"/>
                <a:ea typeface="Calibri"/>
                <a:cs typeface="Arial" pitchFamily="34" charset="0"/>
                <a:sym typeface="Calibri"/>
              </a:rPr>
              <a:t>. Housing.com)</a:t>
            </a:r>
          </a:p>
        </p:txBody>
      </p:sp>
      <p:pic>
        <p:nvPicPr>
          <p:cNvPr id="55" name="Shape 498"/>
          <p:cNvPicPr preferRelativeResize="0"/>
          <p:nvPr/>
        </p:nvPicPr>
        <p:blipFill rotWithShape="1">
          <a:blip r:embed="rId3">
            <a:alphaModFix/>
          </a:blip>
          <a:srcRect/>
          <a:stretch/>
        </p:blipFill>
        <p:spPr>
          <a:xfrm>
            <a:off x="9621202" y="1357656"/>
            <a:ext cx="1716694" cy="2085283"/>
          </a:xfrm>
          <a:prstGeom prst="rect">
            <a:avLst/>
          </a:prstGeom>
          <a:noFill/>
          <a:ln>
            <a:noFill/>
          </a:ln>
        </p:spPr>
      </p:pic>
      <p:sp>
        <p:nvSpPr>
          <p:cNvPr id="32" name="Rectangle 31"/>
          <p:cNvSpPr/>
          <p:nvPr/>
        </p:nvSpPr>
        <p:spPr>
          <a:xfrm>
            <a:off x="3505200" y="1224455"/>
            <a:ext cx="1981200" cy="3092060"/>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637453" y="3657600"/>
            <a:ext cx="1716694" cy="523220"/>
          </a:xfrm>
          <a:prstGeom prst="rect">
            <a:avLst/>
          </a:prstGeom>
        </p:spPr>
        <p:txBody>
          <a:bodyPr wrap="square">
            <a:spAutoFit/>
          </a:bodyPr>
          <a:lstStyle/>
          <a:p>
            <a:pPr lvl="0" algn="ctr">
              <a:buClr>
                <a:srgbClr val="FFFFFF"/>
              </a:buClr>
              <a:buSzPct val="25000"/>
            </a:pPr>
            <a:r>
              <a:rPr lang="en-US" sz="1400" dirty="0" err="1" smtClean="0">
                <a:solidFill>
                  <a:schemeClr val="bg1"/>
                </a:solidFill>
                <a:latin typeface="Arial" pitchFamily="34" charset="0"/>
                <a:ea typeface="Calibri"/>
                <a:cs typeface="Arial" pitchFamily="34" charset="0"/>
                <a:sym typeface="Calibri"/>
              </a:rPr>
              <a:t>Mehul</a:t>
            </a:r>
            <a:r>
              <a:rPr lang="en-US" sz="1400" dirty="0" smtClean="0">
                <a:solidFill>
                  <a:schemeClr val="bg1"/>
                </a:solidFill>
                <a:latin typeface="Arial" pitchFamily="34" charset="0"/>
                <a:ea typeface="Calibri"/>
                <a:cs typeface="Arial" pitchFamily="34" charset="0"/>
                <a:sym typeface="Calibri"/>
              </a:rPr>
              <a:t> </a:t>
            </a:r>
            <a:r>
              <a:rPr lang="en-US" sz="1400" dirty="0" err="1" smtClean="0">
                <a:solidFill>
                  <a:schemeClr val="bg1"/>
                </a:solidFill>
                <a:latin typeface="Arial" pitchFamily="34" charset="0"/>
                <a:ea typeface="Calibri"/>
                <a:cs typeface="Arial" pitchFamily="34" charset="0"/>
                <a:sym typeface="Calibri"/>
              </a:rPr>
              <a:t>Agrawal</a:t>
            </a:r>
            <a:endParaRPr lang="en-US" sz="1400" dirty="0">
              <a:solidFill>
                <a:schemeClr val="bg1"/>
              </a:solidFill>
              <a:latin typeface="Arial" pitchFamily="34" charset="0"/>
              <a:ea typeface="Calibri"/>
              <a:cs typeface="Arial" pitchFamily="34" charset="0"/>
              <a:sym typeface="Calibri"/>
            </a:endParaRPr>
          </a:p>
          <a:p>
            <a:pPr lvl="0" algn="ctr">
              <a:buClr>
                <a:srgbClr val="FFFFFF"/>
              </a:buClr>
              <a:buSzPct val="25000"/>
            </a:pPr>
            <a:r>
              <a:rPr lang="en-US" sz="1400" dirty="0">
                <a:solidFill>
                  <a:schemeClr val="bg1"/>
                </a:solidFill>
                <a:latin typeface="Arial" pitchFamily="34" charset="0"/>
                <a:ea typeface="Calibri"/>
                <a:cs typeface="Arial" pitchFamily="34" charset="0"/>
                <a:sym typeface="Calibri"/>
              </a:rPr>
              <a:t>Co-founder &amp; </a:t>
            </a:r>
            <a:r>
              <a:rPr lang="en-US" sz="1400" dirty="0" smtClean="0">
                <a:solidFill>
                  <a:schemeClr val="bg1"/>
                </a:solidFill>
                <a:latin typeface="Arial" pitchFamily="34" charset="0"/>
                <a:ea typeface="Calibri"/>
                <a:cs typeface="Arial" pitchFamily="34" charset="0"/>
                <a:sym typeface="Calibri"/>
              </a:rPr>
              <a:t>COO</a:t>
            </a:r>
            <a:endParaRPr lang="en-US" sz="1400" dirty="0">
              <a:solidFill>
                <a:schemeClr val="bg1"/>
              </a:solidFill>
              <a:latin typeface="Arial" pitchFamily="34" charset="0"/>
              <a:ea typeface="Calibri"/>
              <a:cs typeface="Arial" pitchFamily="34" charset="0"/>
              <a:sym typeface="Calibri"/>
            </a:endParaRPr>
          </a:p>
        </p:txBody>
      </p:sp>
      <p:sp>
        <p:nvSpPr>
          <p:cNvPr id="34" name="Shape 491"/>
          <p:cNvSpPr txBox="1"/>
          <p:nvPr/>
        </p:nvSpPr>
        <p:spPr>
          <a:xfrm>
            <a:off x="3505200" y="4626570"/>
            <a:ext cx="2819400" cy="707430"/>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IIM Calcutta</a:t>
            </a:r>
          </a:p>
          <a:p>
            <a:pPr lvl="0">
              <a:buClr>
                <a:srgbClr val="0F243E"/>
              </a:buClr>
              <a:buSzPct val="25000"/>
            </a:pPr>
            <a:r>
              <a:rPr lang="en-US" sz="1100" b="1" i="1" dirty="0">
                <a:latin typeface="Arial" pitchFamily="34" charset="0"/>
                <a:ea typeface="Calibri"/>
                <a:cs typeface="Arial" pitchFamily="34" charset="0"/>
                <a:sym typeface="Calibri"/>
              </a:rPr>
              <a:t>Founder &amp; MD - FabFurnish.com</a:t>
            </a:r>
          </a:p>
          <a:p>
            <a:pPr lvl="0">
              <a:buClr>
                <a:srgbClr val="0F243E"/>
              </a:buClr>
              <a:buSzPct val="25000"/>
            </a:pPr>
            <a:r>
              <a:rPr lang="en-US" sz="1100" b="1" i="1" dirty="0">
                <a:latin typeface="Arial" pitchFamily="34" charset="0"/>
                <a:ea typeface="Calibri"/>
                <a:cs typeface="Arial" pitchFamily="34" charset="0"/>
                <a:sym typeface="Calibri"/>
              </a:rPr>
              <a:t>Consultant - Boston Consulting Group</a:t>
            </a:r>
          </a:p>
        </p:txBody>
      </p:sp>
      <p:pic>
        <p:nvPicPr>
          <p:cNvPr id="38" name="Shape 514" descr="C:\Users\Manuj Mohla\Downloads\DSC_1844.JPG"/>
          <p:cNvPicPr preferRelativeResize="0"/>
          <p:nvPr/>
        </p:nvPicPr>
        <p:blipFill rotWithShape="1">
          <a:blip r:embed="rId4">
            <a:alphaModFix/>
          </a:blip>
          <a:srcRect/>
          <a:stretch/>
        </p:blipFill>
        <p:spPr>
          <a:xfrm>
            <a:off x="3637453" y="1362913"/>
            <a:ext cx="1716694" cy="2080028"/>
          </a:xfrm>
          <a:prstGeom prst="rect">
            <a:avLst/>
          </a:prstGeom>
          <a:noFill/>
          <a:ln>
            <a:noFill/>
          </a:ln>
        </p:spPr>
      </p:pic>
      <p:sp>
        <p:nvSpPr>
          <p:cNvPr id="53" name="Rectangle 52"/>
          <p:cNvSpPr/>
          <p:nvPr/>
        </p:nvSpPr>
        <p:spPr>
          <a:xfrm>
            <a:off x="6553200" y="1224455"/>
            <a:ext cx="1981200" cy="3092060"/>
          </a:xfrm>
          <a:prstGeom prst="rect">
            <a:avLst/>
          </a:prstGeom>
          <a:solidFill>
            <a:srgbClr val="ED7514"/>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6" name="Rectangle 55"/>
          <p:cNvSpPr/>
          <p:nvPr/>
        </p:nvSpPr>
        <p:spPr>
          <a:xfrm>
            <a:off x="6685453" y="3581400"/>
            <a:ext cx="1716694" cy="738664"/>
          </a:xfrm>
          <a:prstGeom prst="rect">
            <a:avLst/>
          </a:prstGeom>
        </p:spPr>
        <p:txBody>
          <a:bodyPr wrap="square">
            <a:spAutoFit/>
          </a:bodyPr>
          <a:lstStyle/>
          <a:p>
            <a:pPr lvl="0" algn="ctr">
              <a:buClr>
                <a:srgbClr val="FFFFFF"/>
              </a:buClr>
              <a:buSzPct val="25000"/>
            </a:pPr>
            <a:r>
              <a:rPr lang="en-US" sz="1400" dirty="0" err="1">
                <a:solidFill>
                  <a:schemeClr val="bg1"/>
                </a:solidFill>
                <a:latin typeface="Arial" pitchFamily="34" charset="0"/>
                <a:ea typeface="Calibri"/>
                <a:cs typeface="Arial" pitchFamily="34" charset="0"/>
                <a:sym typeface="Calibri"/>
              </a:rPr>
              <a:t>Ruchit</a:t>
            </a:r>
            <a:r>
              <a:rPr lang="en-US" sz="1400" dirty="0">
                <a:solidFill>
                  <a:schemeClr val="bg1"/>
                </a:solidFill>
                <a:latin typeface="Arial" pitchFamily="34" charset="0"/>
                <a:ea typeface="Calibri"/>
                <a:cs typeface="Arial" pitchFamily="34" charset="0"/>
                <a:sym typeface="Calibri"/>
              </a:rPr>
              <a:t> </a:t>
            </a:r>
            <a:r>
              <a:rPr lang="en-US" sz="1400" dirty="0" err="1">
                <a:solidFill>
                  <a:schemeClr val="bg1"/>
                </a:solidFill>
                <a:latin typeface="Arial" pitchFamily="34" charset="0"/>
                <a:ea typeface="Calibri"/>
                <a:cs typeface="Arial" pitchFamily="34" charset="0"/>
                <a:sym typeface="Calibri"/>
              </a:rPr>
              <a:t>Agarwal</a:t>
            </a:r>
            <a:endParaRPr lang="en-US" sz="1400" dirty="0">
              <a:solidFill>
                <a:schemeClr val="bg1"/>
              </a:solidFill>
              <a:latin typeface="Arial" pitchFamily="34" charset="0"/>
              <a:ea typeface="Calibri"/>
              <a:cs typeface="Arial" pitchFamily="34" charset="0"/>
              <a:sym typeface="Calibri"/>
            </a:endParaRPr>
          </a:p>
          <a:p>
            <a:pPr lvl="0" algn="ctr">
              <a:buClr>
                <a:srgbClr val="FFFFFF"/>
              </a:buClr>
              <a:buSzPct val="25000"/>
            </a:pPr>
            <a:r>
              <a:rPr lang="en-US" sz="1400" dirty="0">
                <a:solidFill>
                  <a:schemeClr val="bg1"/>
                </a:solidFill>
                <a:latin typeface="Arial" pitchFamily="34" charset="0"/>
                <a:ea typeface="Calibri"/>
                <a:cs typeface="Arial" pitchFamily="34" charset="0"/>
                <a:sym typeface="Calibri"/>
              </a:rPr>
              <a:t>VP - Operations &amp; Finance</a:t>
            </a:r>
          </a:p>
        </p:txBody>
      </p:sp>
      <p:sp>
        <p:nvSpPr>
          <p:cNvPr id="58" name="Shape 491"/>
          <p:cNvSpPr txBox="1"/>
          <p:nvPr/>
        </p:nvSpPr>
        <p:spPr>
          <a:xfrm>
            <a:off x="6553200" y="4626570"/>
            <a:ext cx="2819400" cy="707430"/>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Cornell University , CFA ,CA</a:t>
            </a:r>
          </a:p>
          <a:p>
            <a:pPr lvl="0">
              <a:buClr>
                <a:srgbClr val="0F243E"/>
              </a:buClr>
              <a:buSzPct val="25000"/>
            </a:pPr>
            <a:r>
              <a:rPr lang="en-US" sz="1100" b="1" i="1" dirty="0">
                <a:latin typeface="Arial" pitchFamily="34" charset="0"/>
                <a:ea typeface="Calibri"/>
                <a:cs typeface="Arial" pitchFamily="34" charset="0"/>
                <a:sym typeface="Calibri"/>
              </a:rPr>
              <a:t>Vice President at </a:t>
            </a:r>
            <a:r>
              <a:rPr lang="en-US" sz="1100" b="1" i="1" dirty="0" err="1" smtClean="0">
                <a:latin typeface="Arial" pitchFamily="34" charset="0"/>
                <a:ea typeface="Calibri"/>
                <a:cs typeface="Arial" pitchFamily="34" charset="0"/>
                <a:sym typeface="Calibri"/>
              </a:rPr>
              <a:t>Bofa</a:t>
            </a:r>
            <a:r>
              <a:rPr lang="en-US" sz="1100" b="1" i="1" dirty="0" smtClean="0">
                <a:latin typeface="Arial" pitchFamily="34" charset="0"/>
                <a:ea typeface="Calibri"/>
                <a:cs typeface="Arial" pitchFamily="34" charset="0"/>
                <a:sym typeface="Calibri"/>
              </a:rPr>
              <a:t> Merrill </a:t>
            </a:r>
            <a:r>
              <a:rPr lang="en-US" sz="1100" b="1" i="1" dirty="0">
                <a:latin typeface="Arial" pitchFamily="34" charset="0"/>
                <a:ea typeface="Calibri"/>
                <a:cs typeface="Arial" pitchFamily="34" charset="0"/>
                <a:sym typeface="Calibri"/>
              </a:rPr>
              <a:t>Lynch</a:t>
            </a:r>
          </a:p>
          <a:p>
            <a:pPr lvl="0">
              <a:buClr>
                <a:srgbClr val="0F243E"/>
              </a:buClr>
              <a:buSzPct val="25000"/>
            </a:pPr>
            <a:r>
              <a:rPr lang="en-US" sz="1100" b="1" i="1" dirty="0">
                <a:latin typeface="Arial" pitchFamily="34" charset="0"/>
                <a:ea typeface="Calibri"/>
                <a:cs typeface="Arial" pitchFamily="34" charset="0"/>
                <a:sym typeface="Calibri"/>
              </a:rPr>
              <a:t>Corporate Finance - Aetna and Infosys</a:t>
            </a:r>
          </a:p>
        </p:txBody>
      </p:sp>
      <p:sp>
        <p:nvSpPr>
          <p:cNvPr id="28" name="Rectangle 2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2" descr="D:\cars24_logo\Primary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download images\DSC_925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641" t="11553" r="10778" b="33117"/>
          <a:stretch/>
        </p:blipFill>
        <p:spPr bwMode="auto">
          <a:xfrm>
            <a:off x="6688052" y="1371601"/>
            <a:ext cx="1714096" cy="207133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4254898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658600" y="71735"/>
            <a:ext cx="338875" cy="400110"/>
          </a:xfrm>
          <a:prstGeom prst="rect">
            <a:avLst/>
          </a:prstGeom>
        </p:spPr>
        <p:txBody>
          <a:bodyPr wrap="none">
            <a:spAutoFit/>
          </a:bodyPr>
          <a:lstStyle/>
          <a:p>
            <a:pPr marL="12700">
              <a:lnSpc>
                <a:spcPct val="100000"/>
              </a:lnSpc>
              <a:spcBef>
                <a:spcPts val="135"/>
              </a:spcBef>
            </a:pPr>
            <a:r>
              <a:rPr lang="en-US" sz="2000" b="1" i="1" spc="90" dirty="0" smtClean="0">
                <a:solidFill>
                  <a:schemeClr val="bg1"/>
                </a:solidFill>
                <a:cs typeface="Calibri"/>
              </a:rPr>
              <a:t>8</a:t>
            </a:r>
            <a:endParaRPr lang="en-US" sz="2000" dirty="0">
              <a:solidFill>
                <a:schemeClr val="bg1"/>
              </a:solidFill>
              <a:cs typeface="Calibri"/>
            </a:endParaRPr>
          </a:p>
        </p:txBody>
      </p:sp>
      <p:sp>
        <p:nvSpPr>
          <p:cNvPr id="28" name="Rectangle 27"/>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2" descr="D:\cars24_logo\Primary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26" name="Shape 442"/>
          <p:cNvSpPr txBox="1"/>
          <p:nvPr/>
        </p:nvSpPr>
        <p:spPr>
          <a:xfrm>
            <a:off x="-266700" y="0"/>
            <a:ext cx="9410700" cy="527550"/>
          </a:xfrm>
          <a:prstGeom prst="rect">
            <a:avLst/>
          </a:prstGeom>
          <a:noFill/>
          <a:ln>
            <a:noFill/>
          </a:ln>
        </p:spPr>
        <p:txBody>
          <a:bodyPr wrap="square" lIns="91425" tIns="45700" rIns="91425" bIns="45700" anchor="ctr" anchorCtr="0">
            <a:noAutofit/>
          </a:bodyPr>
          <a:lstStyle/>
          <a:p>
            <a:pPr lvl="0" algn="ctr">
              <a:buClr>
                <a:srgbClr val="FFFFFF"/>
              </a:buClr>
              <a:buSzPct val="25000"/>
            </a:pPr>
            <a:r>
              <a:rPr lang="en-US" sz="2400" spc="-100" dirty="0" smtClean="0">
                <a:solidFill>
                  <a:schemeClr val="bg1"/>
                </a:solidFill>
                <a:latin typeface="Arial" pitchFamily="34" charset="0"/>
                <a:cs typeface="Arial" pitchFamily="34" charset="0"/>
                <a:sym typeface="Calibri"/>
              </a:rPr>
              <a:t>We  Are Flat &amp;  Accessible. Reach Out To The Leaders For Anything</a:t>
            </a:r>
            <a:endParaRPr lang="en-US" sz="2400" b="1" i="0" u="none" strike="noStrike" cap="none" spc="-100" dirty="0">
              <a:solidFill>
                <a:schemeClr val="bg1"/>
              </a:solidFill>
              <a:latin typeface="Arial" pitchFamily="34" charset="0"/>
              <a:ea typeface="Calibri"/>
              <a:cs typeface="Arial" pitchFamily="34" charset="0"/>
              <a:sym typeface="Calibri"/>
            </a:endParaRPr>
          </a:p>
        </p:txBody>
      </p:sp>
      <p:sp>
        <p:nvSpPr>
          <p:cNvPr id="25" name="Rectangle 24"/>
          <p:cNvSpPr/>
          <p:nvPr/>
        </p:nvSpPr>
        <p:spPr>
          <a:xfrm>
            <a:off x="6553199" y="1224455"/>
            <a:ext cx="1981200" cy="3092060"/>
          </a:xfrm>
          <a:prstGeom prst="rect">
            <a:avLst/>
          </a:prstGeom>
          <a:solidFill>
            <a:srgbClr val="ED7514"/>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Rectangle 26"/>
          <p:cNvSpPr/>
          <p:nvPr/>
        </p:nvSpPr>
        <p:spPr>
          <a:xfrm>
            <a:off x="6553199" y="3657600"/>
            <a:ext cx="1981201" cy="523220"/>
          </a:xfrm>
          <a:prstGeom prst="rect">
            <a:avLst/>
          </a:prstGeom>
        </p:spPr>
        <p:txBody>
          <a:bodyPr wrap="square">
            <a:spAutoFit/>
          </a:bodyPr>
          <a:lstStyle/>
          <a:p>
            <a:pPr lvl="0" algn="ctr">
              <a:buClr>
                <a:srgbClr val="FFFFFF"/>
              </a:buClr>
              <a:buSzPct val="25000"/>
            </a:pPr>
            <a:r>
              <a:rPr lang="en-US" sz="1400" dirty="0" err="1">
                <a:solidFill>
                  <a:schemeClr val="bg1"/>
                </a:solidFill>
                <a:latin typeface="Arial" pitchFamily="34" charset="0"/>
                <a:ea typeface="Calibri"/>
                <a:cs typeface="Arial" pitchFamily="34" charset="0"/>
                <a:sym typeface="Calibri"/>
              </a:rPr>
              <a:t>Dhawal</a:t>
            </a:r>
            <a:r>
              <a:rPr lang="en-US" sz="1400" dirty="0">
                <a:solidFill>
                  <a:schemeClr val="bg1"/>
                </a:solidFill>
                <a:latin typeface="Arial" pitchFamily="34" charset="0"/>
                <a:ea typeface="Calibri"/>
                <a:cs typeface="Arial" pitchFamily="34" charset="0"/>
                <a:sym typeface="Calibri"/>
              </a:rPr>
              <a:t> </a:t>
            </a:r>
            <a:r>
              <a:rPr lang="en-US" sz="1400" dirty="0" err="1">
                <a:solidFill>
                  <a:schemeClr val="bg1"/>
                </a:solidFill>
                <a:latin typeface="Arial" pitchFamily="34" charset="0"/>
                <a:ea typeface="Calibri"/>
                <a:cs typeface="Arial" pitchFamily="34" charset="0"/>
                <a:sym typeface="Calibri"/>
              </a:rPr>
              <a:t>Parate</a:t>
            </a:r>
            <a:endParaRPr lang="en-US" sz="1400" dirty="0">
              <a:solidFill>
                <a:schemeClr val="bg1"/>
              </a:solidFill>
              <a:latin typeface="Arial" pitchFamily="34" charset="0"/>
              <a:ea typeface="Calibri"/>
              <a:cs typeface="Arial" pitchFamily="34" charset="0"/>
              <a:sym typeface="Calibri"/>
            </a:endParaRPr>
          </a:p>
          <a:p>
            <a:pPr lvl="0" algn="ctr">
              <a:buClr>
                <a:srgbClr val="FFFFFF"/>
              </a:buClr>
              <a:buSzPct val="25000"/>
            </a:pPr>
            <a:r>
              <a:rPr lang="en-US" sz="1400" dirty="0">
                <a:solidFill>
                  <a:schemeClr val="bg1"/>
                </a:solidFill>
                <a:latin typeface="Arial" pitchFamily="34" charset="0"/>
                <a:ea typeface="Calibri"/>
                <a:cs typeface="Arial" pitchFamily="34" charset="0"/>
                <a:sym typeface="Calibri"/>
              </a:rPr>
              <a:t>Associate Director</a:t>
            </a:r>
          </a:p>
        </p:txBody>
      </p:sp>
      <p:sp>
        <p:nvSpPr>
          <p:cNvPr id="29" name="Shape 491"/>
          <p:cNvSpPr txBox="1"/>
          <p:nvPr/>
        </p:nvSpPr>
        <p:spPr>
          <a:xfrm>
            <a:off x="6553200" y="4626570"/>
            <a:ext cx="2417602" cy="707430"/>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IIT Delhi</a:t>
            </a:r>
          </a:p>
          <a:p>
            <a:pPr lvl="0">
              <a:buClr>
                <a:srgbClr val="0F243E"/>
              </a:buClr>
              <a:buSzPct val="25000"/>
            </a:pPr>
            <a:r>
              <a:rPr lang="en-US" sz="1100" b="1" i="1" dirty="0">
                <a:latin typeface="Arial" pitchFamily="34" charset="0"/>
                <a:ea typeface="Calibri"/>
                <a:cs typeface="Arial" pitchFamily="34" charset="0"/>
                <a:sym typeface="Calibri"/>
              </a:rPr>
              <a:t>Venture Capitalist</a:t>
            </a:r>
          </a:p>
          <a:p>
            <a:pPr lvl="0">
              <a:buClr>
                <a:srgbClr val="0F243E"/>
              </a:buClr>
              <a:buSzPct val="25000"/>
            </a:pPr>
            <a:r>
              <a:rPr lang="en-US" sz="1100" b="1" i="1" dirty="0">
                <a:latin typeface="Arial" pitchFamily="34" charset="0"/>
                <a:ea typeface="Calibri"/>
                <a:cs typeface="Arial" pitchFamily="34" charset="0"/>
                <a:sym typeface="Calibri"/>
              </a:rPr>
              <a:t>Founder of 2 companies</a:t>
            </a:r>
          </a:p>
        </p:txBody>
      </p:sp>
      <p:sp>
        <p:nvSpPr>
          <p:cNvPr id="30" name="Rectangle 29"/>
          <p:cNvSpPr/>
          <p:nvPr/>
        </p:nvSpPr>
        <p:spPr>
          <a:xfrm>
            <a:off x="9488949" y="1219200"/>
            <a:ext cx="1981200" cy="3092060"/>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9488948" y="3657600"/>
            <a:ext cx="1981202" cy="523220"/>
          </a:xfrm>
          <a:prstGeom prst="rect">
            <a:avLst/>
          </a:prstGeom>
        </p:spPr>
        <p:txBody>
          <a:bodyPr wrap="square">
            <a:spAutoFit/>
          </a:bodyPr>
          <a:lstStyle/>
          <a:p>
            <a:pPr lvl="0" algn="ctr">
              <a:buClr>
                <a:srgbClr val="FFFFFF"/>
              </a:buClr>
              <a:buSzPct val="25000"/>
            </a:pPr>
            <a:r>
              <a:rPr lang="en-US" sz="1400" dirty="0" err="1">
                <a:solidFill>
                  <a:srgbClr val="FFFFFF"/>
                </a:solidFill>
                <a:latin typeface="Arial" pitchFamily="34" charset="0"/>
                <a:ea typeface="Calibri"/>
                <a:cs typeface="Arial" pitchFamily="34" charset="0"/>
                <a:sym typeface="Calibri"/>
              </a:rPr>
              <a:t>Abhinav</a:t>
            </a:r>
            <a:r>
              <a:rPr lang="en-US" sz="1400" dirty="0">
                <a:solidFill>
                  <a:srgbClr val="FFFFFF"/>
                </a:solidFill>
                <a:latin typeface="Arial" pitchFamily="34" charset="0"/>
                <a:ea typeface="Calibri"/>
                <a:cs typeface="Arial" pitchFamily="34" charset="0"/>
                <a:sym typeface="Calibri"/>
              </a:rPr>
              <a:t> Gupta </a:t>
            </a:r>
          </a:p>
          <a:p>
            <a:pPr lvl="0" algn="ctr">
              <a:buClr>
                <a:srgbClr val="FFFFFF"/>
              </a:buClr>
              <a:buSzPct val="25000"/>
            </a:pPr>
            <a:r>
              <a:rPr lang="en-US" sz="1400" dirty="0">
                <a:solidFill>
                  <a:srgbClr val="FFFFFF"/>
                </a:solidFill>
                <a:latin typeface="Arial" pitchFamily="34" charset="0"/>
                <a:ea typeface="Calibri"/>
                <a:cs typeface="Arial" pitchFamily="34" charset="0"/>
                <a:sym typeface="Calibri"/>
              </a:rPr>
              <a:t>Associate Director</a:t>
            </a:r>
          </a:p>
        </p:txBody>
      </p:sp>
      <p:sp>
        <p:nvSpPr>
          <p:cNvPr id="34" name="Shape 491"/>
          <p:cNvSpPr txBox="1"/>
          <p:nvPr/>
        </p:nvSpPr>
        <p:spPr>
          <a:xfrm>
            <a:off x="9488948" y="4626570"/>
            <a:ext cx="2703051" cy="546843"/>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IIT Calcutta</a:t>
            </a:r>
          </a:p>
          <a:p>
            <a:pPr lvl="0">
              <a:buClr>
                <a:srgbClr val="0F243E"/>
              </a:buClr>
              <a:buSzPct val="25000"/>
            </a:pPr>
            <a:r>
              <a:rPr lang="en-US" sz="1100" b="1" i="1" dirty="0">
                <a:latin typeface="Arial" pitchFamily="34" charset="0"/>
                <a:ea typeface="Calibri"/>
                <a:cs typeface="Arial" pitchFamily="34" charset="0"/>
                <a:sym typeface="Calibri"/>
              </a:rPr>
              <a:t>ITC Ltd &amp; Colgate Palmolive</a:t>
            </a:r>
          </a:p>
        </p:txBody>
      </p:sp>
      <p:pic>
        <p:nvPicPr>
          <p:cNvPr id="36" name="Shape 511"/>
          <p:cNvPicPr preferRelativeResize="0"/>
          <p:nvPr/>
        </p:nvPicPr>
        <p:blipFill rotWithShape="1">
          <a:blip r:embed="rId3">
            <a:alphaModFix/>
          </a:blip>
          <a:srcRect/>
          <a:stretch/>
        </p:blipFill>
        <p:spPr>
          <a:xfrm>
            <a:off x="9605100" y="1357654"/>
            <a:ext cx="1732796" cy="2085283"/>
          </a:xfrm>
          <a:prstGeom prst="rect">
            <a:avLst/>
          </a:prstGeom>
          <a:noFill/>
          <a:ln>
            <a:noFill/>
          </a:ln>
        </p:spPr>
      </p:pic>
      <p:pic>
        <p:nvPicPr>
          <p:cNvPr id="37" name="Shape 508"/>
          <p:cNvPicPr preferRelativeResize="0"/>
          <p:nvPr/>
        </p:nvPicPr>
        <p:blipFill rotWithShape="1">
          <a:blip r:embed="rId4">
            <a:alphaModFix/>
          </a:blip>
          <a:srcRect/>
          <a:stretch/>
        </p:blipFill>
        <p:spPr>
          <a:xfrm>
            <a:off x="6685453" y="1357655"/>
            <a:ext cx="1716694" cy="2085283"/>
          </a:xfrm>
          <a:prstGeom prst="rect">
            <a:avLst/>
          </a:prstGeom>
          <a:noFill/>
          <a:ln>
            <a:noFill/>
          </a:ln>
        </p:spPr>
      </p:pic>
      <p:sp>
        <p:nvSpPr>
          <p:cNvPr id="38" name="Rectangle 37"/>
          <p:cNvSpPr/>
          <p:nvPr/>
        </p:nvSpPr>
        <p:spPr>
          <a:xfrm>
            <a:off x="457200" y="1224455"/>
            <a:ext cx="1981200" cy="3092060"/>
          </a:xfrm>
          <a:prstGeom prst="rect">
            <a:avLst/>
          </a:prstGeom>
          <a:solidFill>
            <a:srgbClr val="ED7514"/>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Rectangle 39"/>
          <p:cNvSpPr/>
          <p:nvPr/>
        </p:nvSpPr>
        <p:spPr>
          <a:xfrm>
            <a:off x="457200" y="3581400"/>
            <a:ext cx="1981201" cy="523220"/>
          </a:xfrm>
          <a:prstGeom prst="rect">
            <a:avLst/>
          </a:prstGeom>
        </p:spPr>
        <p:txBody>
          <a:bodyPr wrap="square">
            <a:spAutoFit/>
          </a:bodyPr>
          <a:lstStyle/>
          <a:p>
            <a:pPr lvl="0" algn="ctr">
              <a:buClr>
                <a:srgbClr val="FFFFFF"/>
              </a:buClr>
              <a:buSzPct val="25000"/>
            </a:pPr>
            <a:r>
              <a:rPr lang="en-US" sz="1400" dirty="0" err="1">
                <a:solidFill>
                  <a:schemeClr val="bg1"/>
                </a:solidFill>
                <a:latin typeface="Arial" pitchFamily="34" charset="0"/>
                <a:ea typeface="Calibri"/>
                <a:cs typeface="Arial" pitchFamily="34" charset="0"/>
                <a:sym typeface="Calibri"/>
              </a:rPr>
              <a:t>Ashish</a:t>
            </a:r>
            <a:r>
              <a:rPr lang="en-US" sz="1400" dirty="0">
                <a:solidFill>
                  <a:schemeClr val="bg1"/>
                </a:solidFill>
                <a:latin typeface="Arial" pitchFamily="34" charset="0"/>
                <a:ea typeface="Calibri"/>
                <a:cs typeface="Arial" pitchFamily="34" charset="0"/>
                <a:sym typeface="Calibri"/>
              </a:rPr>
              <a:t> </a:t>
            </a:r>
            <a:r>
              <a:rPr lang="en-US" sz="1400" dirty="0" err="1">
                <a:solidFill>
                  <a:schemeClr val="bg1"/>
                </a:solidFill>
                <a:latin typeface="Arial" pitchFamily="34" charset="0"/>
                <a:ea typeface="Calibri"/>
                <a:cs typeface="Arial" pitchFamily="34" charset="0"/>
                <a:sym typeface="Calibri"/>
              </a:rPr>
              <a:t>Thapliyal</a:t>
            </a:r>
            <a:endParaRPr lang="en-US" sz="1400" dirty="0">
              <a:solidFill>
                <a:schemeClr val="bg1"/>
              </a:solidFill>
              <a:latin typeface="Arial" pitchFamily="34" charset="0"/>
              <a:ea typeface="Calibri"/>
              <a:cs typeface="Arial" pitchFamily="34" charset="0"/>
              <a:sym typeface="Calibri"/>
            </a:endParaRPr>
          </a:p>
          <a:p>
            <a:pPr lvl="0" algn="ctr">
              <a:buClr>
                <a:srgbClr val="FFFFFF"/>
              </a:buClr>
              <a:buSzPct val="25000"/>
            </a:pPr>
            <a:r>
              <a:rPr lang="en-US" sz="1400" dirty="0" smtClean="0">
                <a:solidFill>
                  <a:schemeClr val="bg1"/>
                </a:solidFill>
                <a:latin typeface="Arial" pitchFamily="34" charset="0"/>
                <a:ea typeface="Calibri"/>
                <a:cs typeface="Arial" pitchFamily="34" charset="0"/>
                <a:sym typeface="Calibri"/>
              </a:rPr>
              <a:t>CTO</a:t>
            </a:r>
            <a:endParaRPr lang="en-US" sz="1400" dirty="0">
              <a:solidFill>
                <a:schemeClr val="bg1"/>
              </a:solidFill>
              <a:latin typeface="Arial" pitchFamily="34" charset="0"/>
              <a:ea typeface="Calibri"/>
              <a:cs typeface="Arial" pitchFamily="34" charset="0"/>
              <a:sym typeface="Calibri"/>
            </a:endParaRPr>
          </a:p>
        </p:txBody>
      </p:sp>
      <p:sp>
        <p:nvSpPr>
          <p:cNvPr id="42" name="Shape 491"/>
          <p:cNvSpPr txBox="1"/>
          <p:nvPr/>
        </p:nvSpPr>
        <p:spPr>
          <a:xfrm>
            <a:off x="457201" y="4626570"/>
            <a:ext cx="2417602" cy="546843"/>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smtClean="0">
                <a:latin typeface="Arial" pitchFamily="34" charset="0"/>
                <a:ea typeface="Calibri"/>
                <a:cs typeface="Arial" pitchFamily="34" charset="0"/>
                <a:sym typeface="Calibri"/>
              </a:rPr>
              <a:t>Chief </a:t>
            </a:r>
            <a:r>
              <a:rPr lang="en-US" sz="1100" b="1" i="1" dirty="0">
                <a:latin typeface="Arial" pitchFamily="34" charset="0"/>
                <a:ea typeface="Calibri"/>
                <a:cs typeface="Arial" pitchFamily="34" charset="0"/>
                <a:sym typeface="Calibri"/>
              </a:rPr>
              <a:t>Technical officer </a:t>
            </a:r>
            <a:r>
              <a:rPr lang="en-US" sz="1100" b="1" i="1" dirty="0" smtClean="0">
                <a:latin typeface="Arial" pitchFamily="34" charset="0"/>
                <a:ea typeface="Calibri"/>
                <a:cs typeface="Arial" pitchFamily="34" charset="0"/>
                <a:sym typeface="Calibri"/>
              </a:rPr>
              <a:t>- FabFurnish.com, Gaadi.com</a:t>
            </a:r>
            <a:endParaRPr lang="en-US" sz="1100" b="1" i="1" dirty="0">
              <a:latin typeface="Arial" pitchFamily="34" charset="0"/>
              <a:ea typeface="Calibri"/>
              <a:cs typeface="Arial" pitchFamily="34" charset="0"/>
              <a:sym typeface="Calibri"/>
            </a:endParaRPr>
          </a:p>
        </p:txBody>
      </p:sp>
      <p:pic>
        <p:nvPicPr>
          <p:cNvPr id="46" name="Shape 513" descr="C:\Users\Manuj Mohla\Downloads\DSC_8866.JPG"/>
          <p:cNvPicPr preferRelativeResize="0"/>
          <p:nvPr/>
        </p:nvPicPr>
        <p:blipFill rotWithShape="1">
          <a:blip r:embed="rId5">
            <a:alphaModFix/>
          </a:blip>
          <a:srcRect/>
          <a:stretch/>
        </p:blipFill>
        <p:spPr>
          <a:xfrm>
            <a:off x="589454" y="1357657"/>
            <a:ext cx="1716694" cy="2085283"/>
          </a:xfrm>
          <a:prstGeom prst="rect">
            <a:avLst/>
          </a:prstGeom>
          <a:noFill/>
          <a:ln>
            <a:noFill/>
          </a:ln>
        </p:spPr>
      </p:pic>
      <p:sp>
        <p:nvSpPr>
          <p:cNvPr id="49" name="Rectangle 48"/>
          <p:cNvSpPr/>
          <p:nvPr/>
        </p:nvSpPr>
        <p:spPr>
          <a:xfrm>
            <a:off x="3527488" y="1219200"/>
            <a:ext cx="2111311" cy="3092060"/>
          </a:xfrm>
          <a:prstGeom prst="rect">
            <a:avLst/>
          </a:prstGeom>
        </p:spPr>
        <p:style>
          <a:lnRef idx="1">
            <a:schemeClr val="accent1"/>
          </a:lnRef>
          <a:fillRef idx="1001">
            <a:schemeClr val="dk2"/>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507341" y="3652345"/>
            <a:ext cx="2207659" cy="523220"/>
          </a:xfrm>
          <a:prstGeom prst="rect">
            <a:avLst/>
          </a:prstGeom>
        </p:spPr>
        <p:txBody>
          <a:bodyPr wrap="square">
            <a:spAutoFit/>
          </a:bodyPr>
          <a:lstStyle/>
          <a:p>
            <a:pPr lvl="0" algn="ctr">
              <a:buClr>
                <a:srgbClr val="FFFFFF"/>
              </a:buClr>
              <a:buSzPct val="25000"/>
            </a:pPr>
            <a:r>
              <a:rPr lang="en-US" sz="1400" dirty="0" smtClean="0">
                <a:solidFill>
                  <a:srgbClr val="FFFFFF"/>
                </a:solidFill>
                <a:latin typeface="Arial" pitchFamily="34" charset="0"/>
                <a:ea typeface="Calibri"/>
                <a:cs typeface="Arial" pitchFamily="34" charset="0"/>
                <a:sym typeface="Calibri"/>
              </a:rPr>
              <a:t>Anuj Kumar </a:t>
            </a:r>
            <a:r>
              <a:rPr lang="en-US" sz="1400" dirty="0" err="1" smtClean="0">
                <a:solidFill>
                  <a:srgbClr val="FFFFFF"/>
                </a:solidFill>
                <a:latin typeface="Arial" pitchFamily="34" charset="0"/>
                <a:ea typeface="Calibri"/>
                <a:cs typeface="Arial" pitchFamily="34" charset="0"/>
                <a:sym typeface="Calibri"/>
              </a:rPr>
              <a:t>Maheshwari</a:t>
            </a:r>
            <a:r>
              <a:rPr lang="en-US" sz="1400" dirty="0" smtClean="0">
                <a:solidFill>
                  <a:srgbClr val="FFFFFF"/>
                </a:solidFill>
                <a:latin typeface="Arial" pitchFamily="34" charset="0"/>
                <a:ea typeface="Calibri"/>
                <a:cs typeface="Arial" pitchFamily="34" charset="0"/>
                <a:sym typeface="Calibri"/>
              </a:rPr>
              <a:t> </a:t>
            </a:r>
          </a:p>
          <a:p>
            <a:pPr lvl="0" algn="ctr">
              <a:buClr>
                <a:srgbClr val="FFFFFF"/>
              </a:buClr>
              <a:buSzPct val="25000"/>
            </a:pPr>
            <a:r>
              <a:rPr lang="en-US" sz="1400" dirty="0" smtClean="0">
                <a:solidFill>
                  <a:srgbClr val="FFFFFF"/>
                </a:solidFill>
                <a:latin typeface="Arial" pitchFamily="34" charset="0"/>
                <a:ea typeface="Calibri"/>
                <a:cs typeface="Arial" pitchFamily="34" charset="0"/>
                <a:sym typeface="Calibri"/>
              </a:rPr>
              <a:t>Director - Finance</a:t>
            </a:r>
            <a:endParaRPr lang="en-US" sz="1400" dirty="0">
              <a:solidFill>
                <a:srgbClr val="FFFFFF"/>
              </a:solidFill>
              <a:latin typeface="Arial" pitchFamily="34" charset="0"/>
              <a:ea typeface="Calibri"/>
              <a:cs typeface="Arial" pitchFamily="34" charset="0"/>
              <a:sym typeface="Calibri"/>
            </a:endParaRPr>
          </a:p>
        </p:txBody>
      </p:sp>
      <p:sp>
        <p:nvSpPr>
          <p:cNvPr id="51" name="Shape 491"/>
          <p:cNvSpPr txBox="1"/>
          <p:nvPr/>
        </p:nvSpPr>
        <p:spPr>
          <a:xfrm>
            <a:off x="3527489" y="4621315"/>
            <a:ext cx="2590800" cy="707430"/>
          </a:xfrm>
          <a:prstGeom prst="rect">
            <a:avLst/>
          </a:prstGeom>
          <a:noFill/>
          <a:ln>
            <a:noFill/>
          </a:ln>
        </p:spPr>
        <p:txBody>
          <a:bodyPr wrap="square" lIns="91425" tIns="45700" rIns="91425" bIns="45700" anchor="t" anchorCtr="0">
            <a:noAutofit/>
          </a:bodyPr>
          <a:lstStyle/>
          <a:p>
            <a:pPr lvl="0">
              <a:buClr>
                <a:srgbClr val="0F243E"/>
              </a:buClr>
              <a:buSzPct val="25000"/>
            </a:pPr>
            <a:r>
              <a:rPr lang="en-US" sz="1100" b="1" i="1" dirty="0">
                <a:latin typeface="Arial" pitchFamily="34" charset="0"/>
                <a:ea typeface="Calibri"/>
                <a:cs typeface="Arial" pitchFamily="34" charset="0"/>
                <a:sym typeface="Calibri"/>
              </a:rPr>
              <a:t>Chartered Accountant </a:t>
            </a:r>
          </a:p>
          <a:p>
            <a:pPr lvl="0">
              <a:buClr>
                <a:srgbClr val="0F243E"/>
              </a:buClr>
              <a:buSzPct val="25000"/>
            </a:pPr>
            <a:r>
              <a:rPr lang="en-IN" sz="1100" b="1" i="1" dirty="0" err="1">
                <a:latin typeface="Arial" panose="020B0604020202020204" pitchFamily="34" charset="0"/>
                <a:cs typeface="Arial" panose="020B0604020202020204" pitchFamily="34" charset="0"/>
              </a:rPr>
              <a:t>Oravel</a:t>
            </a:r>
            <a:r>
              <a:rPr lang="en-IN" sz="1100" b="1" i="1" dirty="0">
                <a:latin typeface="Arial" panose="020B0604020202020204" pitchFamily="34" charset="0"/>
                <a:cs typeface="Arial" panose="020B0604020202020204" pitchFamily="34" charset="0"/>
              </a:rPr>
              <a:t> Stays Pvt Ltd (OYO Rooms) &amp; Flipkart Internet Pvt Ltd.</a:t>
            </a:r>
            <a:endParaRPr lang="en-US" sz="1100" b="1" i="1" dirty="0">
              <a:latin typeface="Arial" pitchFamily="34" charset="0"/>
              <a:ea typeface="Calibri"/>
              <a:cs typeface="Arial" pitchFamily="34" charset="0"/>
              <a:sym typeface="Calibri"/>
            </a:endParaRPr>
          </a:p>
        </p:txBody>
      </p:sp>
      <p:pic>
        <p:nvPicPr>
          <p:cNvPr id="52" name="Picture 2" descr="C:\Users\User\Downloads\Picture - Anuj Maheshwar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9741" y="1357657"/>
            <a:ext cx="1793407" cy="215031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4681073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 y="0"/>
            <a:ext cx="12192000" cy="6781800"/>
          </a:xfrm>
          <a:prstGeom prst="rect">
            <a:avLst/>
          </a:prstGeom>
          <a:blipFill>
            <a:blip r:embed="rId2" cstate="print"/>
            <a:stretch>
              <a:fillRect/>
            </a:stretch>
          </a:blipFill>
        </p:spPr>
        <p:txBody>
          <a:bodyPr wrap="square" lIns="0" tIns="0" rIns="0" bIns="0" rtlCol="0"/>
          <a:lstStyle/>
          <a:p>
            <a:endParaRPr/>
          </a:p>
        </p:txBody>
      </p:sp>
      <p:pic>
        <p:nvPicPr>
          <p:cNvPr id="19" name="Picture 2" descr="D:\download images\Core values- 24x24''ctc-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685800"/>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6"/>
          <p:cNvSpPr/>
          <p:nvPr/>
        </p:nvSpPr>
        <p:spPr>
          <a:xfrm>
            <a:off x="1447800" y="2597572"/>
            <a:ext cx="5486400" cy="1281856"/>
          </a:xfrm>
          <a:prstGeom prst="roundRect">
            <a:avLst>
              <a:gd name="adj" fmla="val 0"/>
            </a:avLst>
          </a:prstGeom>
          <a:solidFill>
            <a:srgbClr val="ED75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981200" y="2976890"/>
            <a:ext cx="4419600" cy="523220"/>
          </a:xfrm>
          <a:prstGeom prst="rect">
            <a:avLst/>
          </a:prstGeom>
        </p:spPr>
        <p:txBody>
          <a:bodyPr wrap="square" anchor="ctr">
            <a:spAutoFit/>
          </a:bodyPr>
          <a:lstStyle/>
          <a:p>
            <a:pPr lvl="0" algn="ctr">
              <a:buClr>
                <a:srgbClr val="FFFFFF"/>
              </a:buClr>
              <a:buSzPct val="25000"/>
            </a:pPr>
            <a:r>
              <a:rPr lang="en-US" sz="2800" b="1" dirty="0">
                <a:solidFill>
                  <a:schemeClr val="bg1"/>
                </a:solidFill>
                <a:latin typeface="Arial" pitchFamily="34" charset="0"/>
                <a:cs typeface="Arial" pitchFamily="34" charset="0"/>
              </a:rPr>
              <a:t>Code Of Conduct</a:t>
            </a:r>
            <a:endParaRPr lang="en-US" sz="3200" b="1" dirty="0">
              <a:solidFill>
                <a:schemeClr val="bg1"/>
              </a:solidFill>
              <a:latin typeface="Arial" pitchFamily="34" charset="0"/>
              <a:ea typeface="Calibri"/>
              <a:cs typeface="Arial" pitchFamily="34" charset="0"/>
              <a:sym typeface="Calibri"/>
            </a:endParaRPr>
          </a:p>
        </p:txBody>
      </p:sp>
      <p:sp>
        <p:nvSpPr>
          <p:cNvPr id="42" name="Rectangle 41"/>
          <p:cNvSpPr/>
          <p:nvPr/>
        </p:nvSpPr>
        <p:spPr>
          <a:xfrm flipV="1">
            <a:off x="-457" y="6698407"/>
            <a:ext cx="12192457" cy="165098"/>
          </a:xfrm>
          <a:prstGeom prst="rect">
            <a:avLst/>
          </a:prstGeom>
          <a:solidFill>
            <a:srgbClr val="ED7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V="1">
            <a:off x="-457" y="6753440"/>
            <a:ext cx="12192000" cy="55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D:\cars24_logo\Primary 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17809" y="6275982"/>
            <a:ext cx="1474648" cy="4180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57" y="6477000"/>
            <a:ext cx="3658057" cy="200055"/>
          </a:xfrm>
          <a:prstGeom prst="rect">
            <a:avLst/>
          </a:prstGeom>
        </p:spPr>
        <p:txBody>
          <a:bodyPr wrap="square">
            <a:spAutoFit/>
          </a:bodyPr>
          <a:lstStyle/>
          <a:p>
            <a:r>
              <a:rPr lang="en-US" sz="700" dirty="0">
                <a:latin typeface="Arial" pitchFamily="34" charset="0"/>
                <a:cs typeface="Arial" pitchFamily="34" charset="0"/>
              </a:rPr>
              <a:t>*Strictly for internal purposes </a:t>
            </a:r>
            <a:r>
              <a:rPr lang="en-US" sz="700" dirty="0" smtClean="0">
                <a:latin typeface="Arial" pitchFamily="34" charset="0"/>
                <a:cs typeface="Arial" pitchFamily="34" charset="0"/>
              </a:rPr>
              <a:t>only, </a:t>
            </a:r>
            <a:r>
              <a:rPr lang="en-US" sz="700" dirty="0" smtClean="0">
                <a:latin typeface="Arial" pitchFamily="34" charset="0"/>
                <a:cs typeface="Arial" pitchFamily="34" charset="0"/>
              </a:rPr>
              <a:t>Ver.1-Jan'18</a:t>
            </a:r>
            <a:endParaRPr lang="en-US" sz="700" dirty="0">
              <a:latin typeface="Arial" pitchFamily="34" charset="0"/>
              <a:cs typeface="Arial" pitchFamily="34" charset="0"/>
            </a:endParaRPr>
          </a:p>
        </p:txBody>
      </p:sp>
    </p:spTree>
    <p:extLst>
      <p:ext uri="{BB962C8B-B14F-4D97-AF65-F5344CB8AC3E}">
        <p14:creationId xmlns:p14="http://schemas.microsoft.com/office/powerpoint/2010/main" val="3898978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14003</TotalTime>
  <Words>2712</Words>
  <Application>Microsoft Office PowerPoint</Application>
  <PresentationFormat>Custom</PresentationFormat>
  <Paragraphs>425</Paragraphs>
  <Slides>48</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Deck</dc:title>
  <dc:creator>User</dc:creator>
  <cp:lastModifiedBy>User</cp:lastModifiedBy>
  <cp:revision>309</cp:revision>
  <dcterms:created xsi:type="dcterms:W3CDTF">2017-10-03T08:33:15Z</dcterms:created>
  <dcterms:modified xsi:type="dcterms:W3CDTF">2018-01-20T07:39:29Z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2017-10-03T00:00:00Z</vt:filetime>
  </property>
  <property fmtid="{D5CDD505-2E9C-101B-9397-08002B2CF9AE}" pid="3" name="Creator">
    <vt:lpwstr>Adobe Illustrator CC 2015 (Windows)</vt:lpwstr>
  </property>
  <property fmtid="{D5CDD505-2E9C-101B-9397-08002B2CF9AE}" pid="4" name="LastSaved">
    <vt:filetime>2017-10-03T00:00:00Z</vt:filetime>
  </property>
</Properties>
</file>